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2" r:id="rId7"/>
    <p:sldId id="279" r:id="rId8"/>
    <p:sldId id="263" r:id="rId9"/>
    <p:sldId id="264" r:id="rId10"/>
    <p:sldId id="265" r:id="rId11"/>
    <p:sldId id="267" r:id="rId12"/>
    <p:sldId id="268" r:id="rId13"/>
    <p:sldId id="269" r:id="rId14"/>
    <p:sldId id="270" r:id="rId15"/>
    <p:sldId id="280" r:id="rId16"/>
    <p:sldId id="281"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9" name="ชื่อเรื่องรอง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h-TH" smtClean="0"/>
              <a:t>คลิกเพื่อแก้ไขลักษณะชื่อเรื่องรองต้นแบบ</a:t>
            </a:r>
            <a:endParaRPr kumimoji="0" lang="en-US"/>
          </a:p>
        </p:txBody>
      </p:sp>
      <p:sp>
        <p:nvSpPr>
          <p:cNvPr id="28" name="ชื่อเรื่อง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h-TH" smtClean="0"/>
              <a:t>คลิกเพื่อแก้ไขลักษณะชื่อเรื่องต้นแบบ</a:t>
            </a:r>
            <a:endParaRPr kumimoji="0" lang="en-US"/>
          </a:p>
        </p:txBody>
      </p:sp>
      <p:cxnSp>
        <p:nvCxnSpPr>
          <p:cNvPr id="8" name="ตัวเชื่อมต่อตรง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ตัวเชื่อมต่อตรง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วงรี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ตัวแทนวันที่ 14"/>
          <p:cNvSpPr>
            <a:spLocks noGrp="1"/>
          </p:cNvSpPr>
          <p:nvPr>
            <p:ph type="dt" sz="half" idx="10"/>
          </p:nvPr>
        </p:nvSpPr>
        <p:spPr/>
        <p:txBody>
          <a:bodyPr/>
          <a:lstStyle/>
          <a:p>
            <a:fld id="{01C0D14B-D22F-49E9-8274-8DEC42C257AD}" type="datetimeFigureOut">
              <a:rPr lang="th-TH" smtClean="0"/>
              <a:t>15/07/55</a:t>
            </a:fld>
            <a:endParaRPr lang="th-TH"/>
          </a:p>
        </p:txBody>
      </p:sp>
      <p:sp>
        <p:nvSpPr>
          <p:cNvPr id="16" name="ตัวแทนหมายเลขภาพนิ่ง 15"/>
          <p:cNvSpPr>
            <a:spLocks noGrp="1"/>
          </p:cNvSpPr>
          <p:nvPr>
            <p:ph type="sldNum" sz="quarter" idx="11"/>
          </p:nvPr>
        </p:nvSpPr>
        <p:spPr/>
        <p:txBody>
          <a:bodyPr/>
          <a:lstStyle/>
          <a:p>
            <a:fld id="{B2417E95-47BE-4882-93E1-7035390A337A}" type="slidenum">
              <a:rPr lang="th-TH" smtClean="0"/>
              <a:t>‹#›</a:t>
            </a:fld>
            <a:endParaRPr lang="th-TH"/>
          </a:p>
        </p:txBody>
      </p:sp>
      <p:sp>
        <p:nvSpPr>
          <p:cNvPr id="17" name="ตัวแทนท้ายกระดาษ 16"/>
          <p:cNvSpPr>
            <a:spLocks noGrp="1"/>
          </p:cNvSpPr>
          <p:nvPr>
            <p:ph type="ftr" sz="quarter" idx="12"/>
          </p:nvPr>
        </p:nvSpPr>
        <p:spPr/>
        <p:txBody>
          <a:bodyPr/>
          <a:lstStyle/>
          <a:p>
            <a:endParaRPr lang="th-TH"/>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kumimoji="0" lang="th-TH" smtClean="0"/>
              <a:t>คลิกเพื่อแก้ไขลักษณะชื่อเรื่องต้นแบบ</a:t>
            </a:r>
            <a:endParaRPr kumimoji="0" lang="en-US"/>
          </a:p>
        </p:txBody>
      </p:sp>
      <p:sp>
        <p:nvSpPr>
          <p:cNvPr id="3" name="ตัวแทนข้อความแนวตั้ง 2"/>
          <p:cNvSpPr>
            <a:spLocks noGrp="1"/>
          </p:cNvSpPr>
          <p:nvPr>
            <p:ph type="body" orient="vert" idx="1"/>
          </p:nvPr>
        </p:nvSpPr>
        <p:spPr/>
        <p:txBody>
          <a:bodyPr vert="eaVer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4" name="ตัวแทนวันที่ 3"/>
          <p:cNvSpPr>
            <a:spLocks noGrp="1"/>
          </p:cNvSpPr>
          <p:nvPr>
            <p:ph type="dt" sz="half" idx="10"/>
          </p:nvPr>
        </p:nvSpPr>
        <p:spPr/>
        <p:txBody>
          <a:bodyPr/>
          <a:lstStyle/>
          <a:p>
            <a:fld id="{01C0D14B-D22F-49E9-8274-8DEC42C257AD}" type="datetimeFigureOut">
              <a:rPr lang="th-TH" smtClean="0"/>
              <a:t>15/07/55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B2417E95-47BE-4882-93E1-7035390A337A}" type="slidenum">
              <a:rPr lang="th-TH" smtClean="0"/>
              <a:t>‹#›</a:t>
            </a:fld>
            <a:endParaRPr lang="th-TH"/>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kumimoji="0" lang="th-TH" smtClean="0"/>
              <a:t>คลิกเพื่อแก้ไขลักษณะชื่อเรื่องต้นแบบ</a:t>
            </a:r>
            <a:endParaRPr kumimoji="0" lang="en-US"/>
          </a:p>
        </p:txBody>
      </p:sp>
      <p:sp>
        <p:nvSpPr>
          <p:cNvPr id="3" name="ตัวแทนข้อความแนวตั้ง 2"/>
          <p:cNvSpPr>
            <a:spLocks noGrp="1"/>
          </p:cNvSpPr>
          <p:nvPr>
            <p:ph type="body" orient="vert" idx="1"/>
          </p:nvPr>
        </p:nvSpPr>
        <p:spPr>
          <a:xfrm>
            <a:off x="457200" y="274638"/>
            <a:ext cx="6019800" cy="5851525"/>
          </a:xfrm>
        </p:spPr>
        <p:txBody>
          <a:bodyPr vert="eaVer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4" name="ตัวแทนวันที่ 3"/>
          <p:cNvSpPr>
            <a:spLocks noGrp="1"/>
          </p:cNvSpPr>
          <p:nvPr>
            <p:ph type="dt" sz="half" idx="10"/>
          </p:nvPr>
        </p:nvSpPr>
        <p:spPr/>
        <p:txBody>
          <a:bodyPr/>
          <a:lstStyle/>
          <a:p>
            <a:fld id="{01C0D14B-D22F-49E9-8274-8DEC42C257AD}" type="datetimeFigureOut">
              <a:rPr lang="th-TH" smtClean="0"/>
              <a:t>15/07/55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B2417E95-47BE-4882-93E1-7035390A337A}" type="slidenum">
              <a:rPr lang="th-TH" smtClean="0"/>
              <a:t>‹#›</a:t>
            </a:fld>
            <a:endParaRPr lang="th-TH"/>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9" name="ตัวแทนเนื้อหา 8"/>
          <p:cNvSpPr>
            <a:spLocks noGrp="1"/>
          </p:cNvSpPr>
          <p:nvPr>
            <p:ph idx="1"/>
          </p:nvPr>
        </p:nvSpPr>
        <p:spPr>
          <a:xfrm>
            <a:off x="457200" y="1524000"/>
            <a:ext cx="8229600" cy="45720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14" name="ตัวแทนวันที่ 13"/>
          <p:cNvSpPr>
            <a:spLocks noGrp="1"/>
          </p:cNvSpPr>
          <p:nvPr>
            <p:ph type="dt" sz="half" idx="14"/>
          </p:nvPr>
        </p:nvSpPr>
        <p:spPr/>
        <p:txBody>
          <a:bodyPr/>
          <a:lstStyle/>
          <a:p>
            <a:fld id="{01C0D14B-D22F-49E9-8274-8DEC42C257AD}" type="datetimeFigureOut">
              <a:rPr lang="th-TH" smtClean="0"/>
              <a:t>15/07/55</a:t>
            </a:fld>
            <a:endParaRPr lang="th-TH"/>
          </a:p>
        </p:txBody>
      </p:sp>
      <p:sp>
        <p:nvSpPr>
          <p:cNvPr id="15" name="ตัวแทนหมายเลขภาพนิ่ง 14"/>
          <p:cNvSpPr>
            <a:spLocks noGrp="1"/>
          </p:cNvSpPr>
          <p:nvPr>
            <p:ph type="sldNum" sz="quarter" idx="15"/>
          </p:nvPr>
        </p:nvSpPr>
        <p:spPr/>
        <p:txBody>
          <a:bodyPr/>
          <a:lstStyle>
            <a:lvl1pPr algn="ctr">
              <a:defRPr/>
            </a:lvl1pPr>
          </a:lstStyle>
          <a:p>
            <a:fld id="{B2417E95-47BE-4882-93E1-7035390A337A}" type="slidenum">
              <a:rPr lang="th-TH" smtClean="0"/>
              <a:t>‹#›</a:t>
            </a:fld>
            <a:endParaRPr lang="th-TH"/>
          </a:p>
        </p:txBody>
      </p:sp>
      <p:sp>
        <p:nvSpPr>
          <p:cNvPr id="16" name="ตัวแทนท้ายกระดาษ 15"/>
          <p:cNvSpPr>
            <a:spLocks noGrp="1"/>
          </p:cNvSpPr>
          <p:nvPr>
            <p:ph type="ftr" sz="quarter" idx="16"/>
          </p:nvPr>
        </p:nvSpPr>
        <p:spPr/>
        <p:txBody>
          <a:bodyPr/>
          <a:lstStyle/>
          <a:p>
            <a:endParaRPr lang="th-TH"/>
          </a:p>
        </p:txBody>
      </p:sp>
      <p:sp>
        <p:nvSpPr>
          <p:cNvPr id="17" name="ชื่อเรื่อง 16"/>
          <p:cNvSpPr>
            <a:spLocks noGrp="1"/>
          </p:cNvSpPr>
          <p:nvPr>
            <p:ph type="title"/>
          </p:nvPr>
        </p:nvSpPr>
        <p:spPr/>
        <p:txBody>
          <a:bodyPr rtlCol="0" anchor="b" anchorCtr="0"/>
          <a:lstStyle/>
          <a:p>
            <a:r>
              <a:rPr kumimoji="0" lang="th-TH" smtClean="0"/>
              <a:t>คลิกเพื่อแก้ไขลักษณะชื่อเรื่องต้นแบบ</a:t>
            </a:r>
            <a:endParaRPr kumimoji="0"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4" name="ตัวแทนวันที่ 3"/>
          <p:cNvSpPr>
            <a:spLocks noGrp="1"/>
          </p:cNvSpPr>
          <p:nvPr>
            <p:ph type="dt" sz="half" idx="10"/>
          </p:nvPr>
        </p:nvSpPr>
        <p:spPr/>
        <p:txBody>
          <a:bodyPr/>
          <a:lstStyle/>
          <a:p>
            <a:fld id="{01C0D14B-D22F-49E9-8274-8DEC42C257AD}" type="datetimeFigureOut">
              <a:rPr lang="th-TH" smtClean="0"/>
              <a:t>15/07/55</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B2417E95-47BE-4882-93E1-7035390A337A}" type="slidenum">
              <a:rPr lang="th-TH" smtClean="0"/>
              <a:t>‹#›</a:t>
            </a:fld>
            <a:endParaRPr lang="th-TH"/>
          </a:p>
        </p:txBody>
      </p:sp>
      <p:sp>
        <p:nvSpPr>
          <p:cNvPr id="2" name="ชื่อเรื่อง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h-TH" smtClean="0"/>
              <a:t>คลิกเพื่อแก้ไขลักษณะชื่อเรื่องต้นแบบ</a:t>
            </a:r>
            <a:endParaRPr kumimoji="0" lang="en-US"/>
          </a:p>
        </p:txBody>
      </p:sp>
      <p:sp>
        <p:nvSpPr>
          <p:cNvPr id="3" name="ตัวแทนข้อความ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h-TH" smtClean="0"/>
              <a:t>คลิกเพื่อแก้ไขลักษณะของข้อความต้นแบบ</a:t>
            </a:r>
          </a:p>
        </p:txBody>
      </p:sp>
      <p:cxnSp>
        <p:nvCxnSpPr>
          <p:cNvPr id="7" name="ตัวเชื่อมต่อตรง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5" name="ตัวแทนวันที่ 4"/>
          <p:cNvSpPr>
            <a:spLocks noGrp="1"/>
          </p:cNvSpPr>
          <p:nvPr>
            <p:ph type="dt" sz="half" idx="10"/>
          </p:nvPr>
        </p:nvSpPr>
        <p:spPr/>
        <p:txBody>
          <a:bodyPr/>
          <a:lstStyle/>
          <a:p>
            <a:fld id="{01C0D14B-D22F-49E9-8274-8DEC42C257AD}" type="datetimeFigureOut">
              <a:rPr lang="th-TH" smtClean="0"/>
              <a:t>15/07/55</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B2417E95-47BE-4882-93E1-7035390A337A}" type="slidenum">
              <a:rPr lang="th-TH" smtClean="0"/>
              <a:t>‹#›</a:t>
            </a:fld>
            <a:endParaRPr lang="th-TH"/>
          </a:p>
        </p:txBody>
      </p:sp>
      <p:sp>
        <p:nvSpPr>
          <p:cNvPr id="2" name="ชื่อเรื่อง 1"/>
          <p:cNvSpPr>
            <a:spLocks noGrp="1"/>
          </p:cNvSpPr>
          <p:nvPr>
            <p:ph type="title"/>
          </p:nvPr>
        </p:nvSpPr>
        <p:spPr/>
        <p:txBody>
          <a:bodyPr/>
          <a:lstStyle/>
          <a:p>
            <a:r>
              <a:rPr kumimoji="0" lang="th-TH" smtClean="0"/>
              <a:t>คลิกเพื่อแก้ไขลักษณะชื่อเรื่องต้นแบบ</a:t>
            </a:r>
            <a:endParaRPr kumimoji="0" lang="en-US"/>
          </a:p>
        </p:txBody>
      </p:sp>
      <p:sp>
        <p:nvSpPr>
          <p:cNvPr id="11" name="ตัวแทนเนื้อหา 10"/>
          <p:cNvSpPr>
            <a:spLocks noGrp="1"/>
          </p:cNvSpPr>
          <p:nvPr>
            <p:ph sz="half" idx="1"/>
          </p:nvPr>
        </p:nvSpPr>
        <p:spPr>
          <a:xfrm>
            <a:off x="457200" y="1524000"/>
            <a:ext cx="4059936" cy="45720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13" name="ตัวแทนเนื้อหา 12"/>
          <p:cNvSpPr>
            <a:spLocks noGrp="1"/>
          </p:cNvSpPr>
          <p:nvPr>
            <p:ph sz="half" idx="2"/>
          </p:nvPr>
        </p:nvSpPr>
        <p:spPr>
          <a:xfrm>
            <a:off x="4648200" y="1524000"/>
            <a:ext cx="4059936" cy="45720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9" name="ตัวแทนหมายเลขภาพนิ่ง 8"/>
          <p:cNvSpPr>
            <a:spLocks noGrp="1"/>
          </p:cNvSpPr>
          <p:nvPr>
            <p:ph type="sldNum" sz="quarter" idx="12"/>
          </p:nvPr>
        </p:nvSpPr>
        <p:spPr/>
        <p:txBody>
          <a:bodyPr/>
          <a:lstStyle/>
          <a:p>
            <a:fld id="{B2417E95-47BE-4882-93E1-7035390A337A}" type="slidenum">
              <a:rPr lang="th-TH" smtClean="0"/>
              <a:t>‹#›</a:t>
            </a:fld>
            <a:endParaRPr lang="th-TH"/>
          </a:p>
        </p:txBody>
      </p:sp>
      <p:sp>
        <p:nvSpPr>
          <p:cNvPr id="8" name="ตัวแทนท้ายกระดาษ 7"/>
          <p:cNvSpPr>
            <a:spLocks noGrp="1"/>
          </p:cNvSpPr>
          <p:nvPr>
            <p:ph type="ftr" sz="quarter" idx="11"/>
          </p:nvPr>
        </p:nvSpPr>
        <p:spPr/>
        <p:txBody>
          <a:bodyPr/>
          <a:lstStyle/>
          <a:p>
            <a:endParaRPr lang="th-TH"/>
          </a:p>
        </p:txBody>
      </p:sp>
      <p:sp>
        <p:nvSpPr>
          <p:cNvPr id="7" name="ตัวแทนวันที่ 6"/>
          <p:cNvSpPr>
            <a:spLocks noGrp="1"/>
          </p:cNvSpPr>
          <p:nvPr>
            <p:ph type="dt" sz="half" idx="10"/>
          </p:nvPr>
        </p:nvSpPr>
        <p:spPr/>
        <p:txBody>
          <a:bodyPr/>
          <a:lstStyle/>
          <a:p>
            <a:fld id="{01C0D14B-D22F-49E9-8274-8DEC42C257AD}" type="datetimeFigureOut">
              <a:rPr lang="th-TH" smtClean="0"/>
              <a:t>15/07/55</a:t>
            </a:fld>
            <a:endParaRPr lang="th-TH"/>
          </a:p>
        </p:txBody>
      </p:sp>
      <p:sp>
        <p:nvSpPr>
          <p:cNvPr id="3" name="ตัวแทนข้อความ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h-TH" smtClean="0"/>
              <a:t>คลิกเพื่อแก้ไขลักษณะของข้อความต้นแบบ</a:t>
            </a:r>
          </a:p>
        </p:txBody>
      </p:sp>
      <p:sp>
        <p:nvSpPr>
          <p:cNvPr id="32" name="ตัวแทนเนื้อหา 31"/>
          <p:cNvSpPr>
            <a:spLocks noGrp="1"/>
          </p:cNvSpPr>
          <p:nvPr>
            <p:ph sz="half" idx="2"/>
          </p:nvPr>
        </p:nvSpPr>
        <p:spPr>
          <a:xfrm>
            <a:off x="457200" y="2201896"/>
            <a:ext cx="4038600" cy="3913632"/>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34" name="ตัวแทนเนื้อหา 33"/>
          <p:cNvSpPr>
            <a:spLocks noGrp="1"/>
          </p:cNvSpPr>
          <p:nvPr>
            <p:ph sz="quarter" idx="4"/>
          </p:nvPr>
        </p:nvSpPr>
        <p:spPr>
          <a:xfrm>
            <a:off x="4649788" y="2201896"/>
            <a:ext cx="4038600" cy="3913632"/>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2" name="ชื่อเรื่อง 1"/>
          <p:cNvSpPr>
            <a:spLocks noGrp="1"/>
          </p:cNvSpPr>
          <p:nvPr>
            <p:ph type="title"/>
          </p:nvPr>
        </p:nvSpPr>
        <p:spPr>
          <a:xfrm>
            <a:off x="457200" y="155448"/>
            <a:ext cx="8229600" cy="1143000"/>
          </a:xfrm>
        </p:spPr>
        <p:txBody>
          <a:bodyPr anchor="b" anchorCtr="0"/>
          <a:lstStyle>
            <a:lvl1pPr>
              <a:defRPr/>
            </a:lvl1pPr>
          </a:lstStyle>
          <a:p>
            <a:r>
              <a:rPr kumimoji="0" lang="th-TH" smtClean="0"/>
              <a:t>คลิกเพื่อแก้ไขลักษณะชื่อเรื่องต้นแบบ</a:t>
            </a:r>
            <a:endParaRPr kumimoji="0" lang="en-US"/>
          </a:p>
        </p:txBody>
      </p:sp>
      <p:sp>
        <p:nvSpPr>
          <p:cNvPr id="12" name="ตัวแทนข้อความ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h-TH" smtClean="0"/>
              <a:t>คลิกเพื่อแก้ไขลักษณะของข้อความต้นแบบ</a:t>
            </a:r>
          </a:p>
        </p:txBody>
      </p:sp>
      <p:cxnSp>
        <p:nvCxnSpPr>
          <p:cNvPr id="10" name="ตัวเชื่อมต่อตรง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ตัวเชื่อมต่อตรง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3" name="ตัวแทนวันที่ 2"/>
          <p:cNvSpPr>
            <a:spLocks noGrp="1"/>
          </p:cNvSpPr>
          <p:nvPr>
            <p:ph type="dt" sz="half" idx="10"/>
          </p:nvPr>
        </p:nvSpPr>
        <p:spPr/>
        <p:txBody>
          <a:bodyPr/>
          <a:lstStyle/>
          <a:p>
            <a:fld id="{01C0D14B-D22F-49E9-8274-8DEC42C257AD}" type="datetimeFigureOut">
              <a:rPr lang="th-TH" smtClean="0"/>
              <a:t>15/07/55</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B2417E95-47BE-4882-93E1-7035390A337A}" type="slidenum">
              <a:rPr lang="th-TH" smtClean="0"/>
              <a:t>‹#›</a:t>
            </a:fld>
            <a:endParaRPr lang="th-TH"/>
          </a:p>
        </p:txBody>
      </p:sp>
      <p:sp>
        <p:nvSpPr>
          <p:cNvPr id="2" name="ชื่อเรื่อง 1"/>
          <p:cNvSpPr>
            <a:spLocks noGrp="1"/>
          </p:cNvSpPr>
          <p:nvPr>
            <p:ph type="title"/>
          </p:nvPr>
        </p:nvSpPr>
        <p:spPr/>
        <p:txBody>
          <a:bodyPr/>
          <a:lstStyle/>
          <a:p>
            <a:r>
              <a:rPr kumimoji="0" lang="th-TH" smtClean="0"/>
              <a:t>คลิกเพื่อแก้ไขลักษณะชื่อเรื่องต้นแบบ</a:t>
            </a:r>
            <a:endParaRPr kumimoji="0"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01C0D14B-D22F-49E9-8274-8DEC42C257AD}" type="datetimeFigureOut">
              <a:rPr lang="th-TH" smtClean="0"/>
              <a:t>15/07/55</a:t>
            </a:fld>
            <a:endParaRPr lang="th-TH"/>
          </a:p>
        </p:txBody>
      </p:sp>
      <p:sp>
        <p:nvSpPr>
          <p:cNvPr id="3" name="ตัวแทนท้ายกระดาษ 2"/>
          <p:cNvSpPr>
            <a:spLocks noGrp="1"/>
          </p:cNvSpPr>
          <p:nvPr>
            <p:ph type="ftr" sz="quarter" idx="11"/>
          </p:nvPr>
        </p:nvSpPr>
        <p:spPr/>
        <p:txBody>
          <a:bodyPr/>
          <a:lstStyle/>
          <a:p>
            <a:endParaRPr lang="th-TH"/>
          </a:p>
        </p:txBody>
      </p:sp>
      <p:sp>
        <p:nvSpPr>
          <p:cNvPr id="4" name="ตัวแทนหมายเลขภาพนิ่ง 3"/>
          <p:cNvSpPr>
            <a:spLocks noGrp="1"/>
          </p:cNvSpPr>
          <p:nvPr>
            <p:ph type="sldNum" sz="quarter" idx="12"/>
          </p:nvPr>
        </p:nvSpPr>
        <p:spPr/>
        <p:txBody>
          <a:bodyPr/>
          <a:lstStyle/>
          <a:p>
            <a:fld id="{B2417E95-47BE-4882-93E1-7035390A337A}" type="slidenum">
              <a:rPr lang="th-TH" smtClean="0"/>
              <a:t>‹#›</a:t>
            </a:fld>
            <a:endParaRPr lang="th-TH"/>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พร้อมคำอธิบายภาพ">
    <p:spTree>
      <p:nvGrpSpPr>
        <p:cNvPr id="1" name=""/>
        <p:cNvGrpSpPr/>
        <p:nvPr/>
      </p:nvGrpSpPr>
      <p:grpSpPr>
        <a:xfrm>
          <a:off x="0" y="0"/>
          <a:ext cx="0" cy="0"/>
          <a:chOff x="0" y="0"/>
          <a:chExt cx="0" cy="0"/>
        </a:xfrm>
      </p:grpSpPr>
      <p:sp>
        <p:nvSpPr>
          <p:cNvPr id="29" name="ตัวแทนเนื้อหา 28"/>
          <p:cNvSpPr>
            <a:spLocks noGrp="1"/>
          </p:cNvSpPr>
          <p:nvPr>
            <p:ph sz="quarter" idx="1"/>
          </p:nvPr>
        </p:nvSpPr>
        <p:spPr>
          <a:xfrm>
            <a:off x="457200" y="457200"/>
            <a:ext cx="6248400" cy="5715000"/>
          </a:xfrm>
        </p:spPr>
        <p:txBody>
          <a:body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3" name="ตัวแทนข้อความ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h-TH" smtClean="0"/>
              <a:t>คลิกเพื่อแก้ไขลักษณะของข้อความต้นแบบ</a:t>
            </a:r>
          </a:p>
        </p:txBody>
      </p:sp>
      <p:sp>
        <p:nvSpPr>
          <p:cNvPr id="31" name="ชื่อเรื่อง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h-TH" smtClean="0"/>
              <a:t>คลิกเพื่อแก้ไขลักษณะชื่อเรื่องต้นแบบ</a:t>
            </a:r>
            <a:endParaRPr kumimoji="0" lang="en-US"/>
          </a:p>
        </p:txBody>
      </p:sp>
      <p:sp>
        <p:nvSpPr>
          <p:cNvPr id="8" name="ตัวแทนวันที่ 7"/>
          <p:cNvSpPr>
            <a:spLocks noGrp="1"/>
          </p:cNvSpPr>
          <p:nvPr>
            <p:ph type="dt" sz="half" idx="14"/>
          </p:nvPr>
        </p:nvSpPr>
        <p:spPr/>
        <p:txBody>
          <a:bodyPr/>
          <a:lstStyle/>
          <a:p>
            <a:fld id="{01C0D14B-D22F-49E9-8274-8DEC42C257AD}" type="datetimeFigureOut">
              <a:rPr lang="th-TH" smtClean="0"/>
              <a:t>15/07/55</a:t>
            </a:fld>
            <a:endParaRPr lang="th-TH"/>
          </a:p>
        </p:txBody>
      </p:sp>
      <p:sp>
        <p:nvSpPr>
          <p:cNvPr id="9" name="ตัวแทนหมายเลขภาพนิ่ง 8"/>
          <p:cNvSpPr>
            <a:spLocks noGrp="1"/>
          </p:cNvSpPr>
          <p:nvPr>
            <p:ph type="sldNum" sz="quarter" idx="15"/>
          </p:nvPr>
        </p:nvSpPr>
        <p:spPr/>
        <p:txBody>
          <a:bodyPr/>
          <a:lstStyle/>
          <a:p>
            <a:fld id="{B2417E95-47BE-4882-93E1-7035390A337A}" type="slidenum">
              <a:rPr lang="th-TH" smtClean="0"/>
              <a:t>‹#›</a:t>
            </a:fld>
            <a:endParaRPr lang="th-TH"/>
          </a:p>
        </p:txBody>
      </p:sp>
      <p:sp>
        <p:nvSpPr>
          <p:cNvPr id="10" name="ตัวแทนท้ายกระดาษ 9"/>
          <p:cNvSpPr>
            <a:spLocks noGrp="1"/>
          </p:cNvSpPr>
          <p:nvPr>
            <p:ph type="ftr" sz="quarter" idx="16"/>
          </p:nvPr>
        </p:nvSpPr>
        <p:spPr/>
        <p:txBody>
          <a:bodyPr/>
          <a:lstStyle/>
          <a:p>
            <a:endParaRPr lang="th-TH"/>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h-TH" smtClean="0"/>
              <a:t>คลิกเพื่อแก้ไขลักษณะชื่อเรื่องต้นแบบ</a:t>
            </a:r>
            <a:endParaRPr kumimoji="0" lang="en-US"/>
          </a:p>
        </p:txBody>
      </p:sp>
      <p:sp>
        <p:nvSpPr>
          <p:cNvPr id="3" name="ตัวแทนรูปภาพ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h-TH" smtClean="0"/>
              <a:t>คลิกไอคอนเพื่อเพิ่มรูปภาพ</a:t>
            </a:r>
            <a:endParaRPr kumimoji="0" lang="en-US"/>
          </a:p>
        </p:txBody>
      </p:sp>
      <p:sp>
        <p:nvSpPr>
          <p:cNvPr id="4" name="ตัวแทนข้อความ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h-TH" smtClean="0"/>
              <a:t>คลิกเพื่อแก้ไขลักษณะของข้อความต้นแบบ</a:t>
            </a:r>
          </a:p>
        </p:txBody>
      </p:sp>
      <p:sp>
        <p:nvSpPr>
          <p:cNvPr id="8" name="ตัวแทนวันที่ 7"/>
          <p:cNvSpPr>
            <a:spLocks noGrp="1"/>
          </p:cNvSpPr>
          <p:nvPr>
            <p:ph type="dt" sz="half" idx="10"/>
          </p:nvPr>
        </p:nvSpPr>
        <p:spPr/>
        <p:txBody>
          <a:bodyPr/>
          <a:lstStyle/>
          <a:p>
            <a:fld id="{01C0D14B-D22F-49E9-8274-8DEC42C257AD}" type="datetimeFigureOut">
              <a:rPr lang="th-TH" smtClean="0"/>
              <a:t>15/07/55</a:t>
            </a:fld>
            <a:endParaRPr lang="th-TH"/>
          </a:p>
        </p:txBody>
      </p:sp>
      <p:sp>
        <p:nvSpPr>
          <p:cNvPr id="9" name="ตัวแทนหมายเลขภาพนิ่ง 8"/>
          <p:cNvSpPr>
            <a:spLocks noGrp="1"/>
          </p:cNvSpPr>
          <p:nvPr>
            <p:ph type="sldNum" sz="quarter" idx="11"/>
          </p:nvPr>
        </p:nvSpPr>
        <p:spPr/>
        <p:txBody>
          <a:bodyPr/>
          <a:lstStyle/>
          <a:p>
            <a:fld id="{B2417E95-47BE-4882-93E1-7035390A337A}" type="slidenum">
              <a:rPr lang="th-TH" smtClean="0"/>
              <a:t>‹#›</a:t>
            </a:fld>
            <a:endParaRPr lang="th-TH"/>
          </a:p>
        </p:txBody>
      </p:sp>
      <p:sp>
        <p:nvSpPr>
          <p:cNvPr id="10" name="ตัวแทนท้ายกระดาษ 9"/>
          <p:cNvSpPr>
            <a:spLocks noGrp="1"/>
          </p:cNvSpPr>
          <p:nvPr>
            <p:ph type="ftr" sz="quarter" idx="12"/>
          </p:nvPr>
        </p:nvSpPr>
        <p:spPr/>
        <p:txBody>
          <a:bodyPr/>
          <a:lstStyle/>
          <a:p>
            <a:endParaRPr lang="th-TH"/>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ตัวแทนข้อความ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h-TH" smtClean="0"/>
              <a:t>คลิกเพื่อแก้ไขลักษณะของข้อความต้นแบบ</a:t>
            </a:r>
          </a:p>
          <a:p>
            <a:pPr lvl="1" eaLnBrk="1" latinLnBrk="0" hangingPunct="1"/>
            <a:r>
              <a:rPr kumimoji="0" lang="th-TH" smtClean="0"/>
              <a:t>ระดับที่สอง</a:t>
            </a:r>
          </a:p>
          <a:p>
            <a:pPr lvl="2" eaLnBrk="1" latinLnBrk="0" hangingPunct="1"/>
            <a:r>
              <a:rPr kumimoji="0" lang="th-TH" smtClean="0"/>
              <a:t>ระดับที่สาม</a:t>
            </a:r>
          </a:p>
          <a:p>
            <a:pPr lvl="3" eaLnBrk="1" latinLnBrk="0" hangingPunct="1"/>
            <a:r>
              <a:rPr kumimoji="0" lang="th-TH" smtClean="0"/>
              <a:t>ระดับที่สี่</a:t>
            </a:r>
          </a:p>
          <a:p>
            <a:pPr lvl="4" eaLnBrk="1" latinLnBrk="0" hangingPunct="1"/>
            <a:r>
              <a:rPr kumimoji="0" lang="th-TH" smtClean="0"/>
              <a:t>ระดับที่ห้า</a:t>
            </a:r>
            <a:endParaRPr kumimoji="0" lang="en-US"/>
          </a:p>
        </p:txBody>
      </p:sp>
      <p:sp>
        <p:nvSpPr>
          <p:cNvPr id="24" name="ตัวแทนวันที่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1C0D14B-D22F-49E9-8274-8DEC42C257AD}" type="datetimeFigureOut">
              <a:rPr lang="th-TH" smtClean="0"/>
              <a:t>15/07/55</a:t>
            </a:fld>
            <a:endParaRPr lang="th-TH"/>
          </a:p>
        </p:txBody>
      </p:sp>
      <p:sp>
        <p:nvSpPr>
          <p:cNvPr id="10" name="ตัวแทนท้ายกระดาษ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h-TH"/>
          </a:p>
        </p:txBody>
      </p:sp>
      <p:sp>
        <p:nvSpPr>
          <p:cNvPr id="22" name="ตัวแทนหมายเลขภาพนิ่ง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2417E95-47BE-4882-93E1-7035390A337A}" type="slidenum">
              <a:rPr lang="th-TH" smtClean="0"/>
              <a:t>‹#›</a:t>
            </a:fld>
            <a:endParaRPr lang="th-TH"/>
          </a:p>
        </p:txBody>
      </p:sp>
      <p:sp>
        <p:nvSpPr>
          <p:cNvPr id="5" name="ตัวแทนชื่อเรื่อง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h-TH" smtClean="0"/>
              <a:t>คลิกเพื่อแก้ไขลักษณะชื่อเรื่องต้นแบบ</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r>
              <a:rPr lang="en-US" dirty="0" smtClean="0">
                <a:effectLst>
                  <a:outerShdw blurRad="38100" dist="38100" dir="2700000" algn="tl">
                    <a:srgbClr val="000000">
                      <a:alpha val="43137"/>
                    </a:srgbClr>
                  </a:outerShdw>
                </a:effectLst>
              </a:rPr>
              <a:t>Topic</a:t>
            </a:r>
            <a:r>
              <a:rPr lang="en-US" dirty="0">
                <a:effectLst>
                  <a:outerShdw blurRad="38100" dist="38100" dir="2700000" algn="tl">
                    <a:srgbClr val="000000">
                      <a:alpha val="43137"/>
                    </a:srgbClr>
                  </a:outerShdw>
                </a:effectLst>
              </a:rPr>
              <a:t>:	</a:t>
            </a:r>
          </a:p>
          <a:p>
            <a:r>
              <a:rPr lang="en-US" dirty="0">
                <a:effectLst>
                  <a:outerShdw blurRad="38100" dist="38100" dir="2700000" algn="tl">
                    <a:srgbClr val="000000">
                      <a:alpha val="43137"/>
                    </a:srgbClr>
                  </a:outerShdw>
                </a:effectLst>
              </a:rPr>
              <a:t>	How to write resume?</a:t>
            </a:r>
          </a:p>
          <a:p>
            <a:r>
              <a:rPr lang="en-US" dirty="0">
                <a:effectLst>
                  <a:outerShdw blurRad="38100" dist="38100" dir="2700000" algn="tl">
                    <a:srgbClr val="000000">
                      <a:alpha val="43137"/>
                    </a:srgbClr>
                  </a:outerShdw>
                </a:effectLst>
              </a:rPr>
              <a:t>	Taking note: Memo, Notice and  Announcement</a:t>
            </a:r>
          </a:p>
          <a:p>
            <a:endParaRPr lang="th-TH" dirty="0">
              <a:effectLst>
                <a:outerShdw blurRad="38100" dist="38100" dir="2700000" algn="tl">
                  <a:srgbClr val="000000">
                    <a:alpha val="43137"/>
                  </a:srgbClr>
                </a:outerShdw>
              </a:effectLst>
            </a:endParaRPr>
          </a:p>
        </p:txBody>
      </p:sp>
      <p:sp>
        <p:nvSpPr>
          <p:cNvPr id="3" name="ชื่อเรื่อง 2"/>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Unit </a:t>
            </a:r>
            <a:r>
              <a:rPr lang="en-US" dirty="0" smtClean="0">
                <a:effectLst>
                  <a:outerShdw blurRad="38100" dist="38100" dir="2700000" algn="tl">
                    <a:srgbClr val="000000">
                      <a:alpha val="43137"/>
                    </a:srgbClr>
                  </a:outerShdw>
                </a:effectLst>
              </a:rPr>
              <a:t>3</a:t>
            </a:r>
            <a:endParaRPr lang="th-T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494132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en-US" sz="2800" b="1" dirty="0"/>
              <a:t>5. References</a:t>
            </a:r>
            <a:r>
              <a:rPr lang="en-US" sz="2800" dirty="0"/>
              <a:t> </a:t>
            </a:r>
            <a:r>
              <a:rPr lang="th-TH" sz="2800" dirty="0"/>
              <a:t>คือการนำชื่อและตำแหน่งของบุคคลที่สามารถรับรองความสามารถ และความประพฤติของผู้สมัครได้มาเป็นผู้ค้ำประกัน ควรนำเอาบุคคลที่มีตำแหน่งงานที่น่านับถือ และมีความอาวุโสพอสมควรมาเป็นผู้ค้ำประกัน โดยควรนำมา 2-3 คน</a:t>
            </a:r>
            <a:endParaRPr lang="en-US" sz="1800" dirty="0"/>
          </a:p>
          <a:p>
            <a:pPr lvl="1" algn="just"/>
            <a:r>
              <a:rPr lang="en-US" dirty="0"/>
              <a:t>Names </a:t>
            </a:r>
            <a:r>
              <a:rPr lang="th-TH" dirty="0"/>
              <a:t>คือชื่อของบุคคลที่ผู้สมัครใช้อ้างอิง</a:t>
            </a:r>
            <a:endParaRPr lang="en-US" sz="1600" dirty="0"/>
          </a:p>
          <a:p>
            <a:pPr lvl="1" algn="just"/>
            <a:r>
              <a:rPr lang="en-US" dirty="0"/>
              <a:t>Positions </a:t>
            </a:r>
            <a:r>
              <a:rPr lang="th-TH" dirty="0"/>
              <a:t>คือตำแหน่งของผู้ค้ำประกัน</a:t>
            </a:r>
            <a:endParaRPr lang="en-US" sz="1600" dirty="0"/>
          </a:p>
          <a:p>
            <a:pPr lvl="1" algn="just"/>
            <a:r>
              <a:rPr lang="en-US" dirty="0"/>
              <a:t>Names of the Companies </a:t>
            </a:r>
            <a:r>
              <a:rPr lang="th-TH" dirty="0"/>
              <a:t>คือชื่อที่ทำงาน หรือบริษัทของผู้ค้ำประกัน พร้อมที่อยู่</a:t>
            </a:r>
            <a:endParaRPr lang="en-US" sz="1600" dirty="0"/>
          </a:p>
          <a:p>
            <a:pPr lvl="1" algn="just"/>
            <a:r>
              <a:rPr lang="en-US" dirty="0"/>
              <a:t>Telephone Numbers </a:t>
            </a:r>
            <a:r>
              <a:rPr lang="th-TH" dirty="0"/>
              <a:t>คือหมายเลขโทรศัพท์ของผู้ค้ำประกัน</a:t>
            </a:r>
            <a:endParaRPr lang="th-TH" dirty="0"/>
          </a:p>
        </p:txBody>
      </p:sp>
      <p:sp>
        <p:nvSpPr>
          <p:cNvPr id="3" name="ชื่อเรื่อง 2"/>
          <p:cNvSpPr>
            <a:spLocks noGrp="1"/>
          </p:cNvSpPr>
          <p:nvPr>
            <p:ph type="title"/>
          </p:nvPr>
        </p:nvSpPr>
        <p:spPr/>
        <p:txBody>
          <a:bodyPr/>
          <a:lstStyle/>
          <a:p>
            <a:r>
              <a:rPr lang="th-TH" dirty="0">
                <a:effectLst>
                  <a:outerShdw blurRad="38100" dist="38100" dir="2700000" algn="tl">
                    <a:srgbClr val="000000">
                      <a:alpha val="43137"/>
                    </a:srgbClr>
                  </a:outerShdw>
                </a:effectLst>
              </a:rPr>
              <a:t>เนื้อหาใน </a:t>
            </a:r>
            <a:r>
              <a:rPr lang="en-US" dirty="0">
                <a:effectLst>
                  <a:outerShdw blurRad="38100" dist="38100" dir="2700000" algn="tl">
                    <a:srgbClr val="000000">
                      <a:alpha val="43137"/>
                    </a:srgbClr>
                  </a:outerShdw>
                </a:effectLst>
              </a:rPr>
              <a:t>Résumé</a:t>
            </a:r>
            <a:endParaRPr lang="th-TH" dirty="0"/>
          </a:p>
        </p:txBody>
      </p:sp>
    </p:spTree>
    <p:extLst>
      <p:ext uri="{BB962C8B-B14F-4D97-AF65-F5344CB8AC3E}">
        <p14:creationId xmlns:p14="http://schemas.microsoft.com/office/powerpoint/2010/main" val="52224189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lvl="0"/>
            <a:r>
              <a:rPr lang="en-US" b="1" dirty="0" smtClean="0"/>
              <a:t>Memorandum </a:t>
            </a:r>
            <a:r>
              <a:rPr lang="en-US" b="1" dirty="0"/>
              <a:t>or Memo</a:t>
            </a:r>
            <a:endParaRPr lang="en-US" dirty="0"/>
          </a:p>
          <a:p>
            <a:pPr lvl="0"/>
            <a:r>
              <a:rPr lang="en-US" b="1" dirty="0"/>
              <a:t>Definition of a memo</a:t>
            </a:r>
            <a:br>
              <a:rPr lang="en-US" b="1" dirty="0"/>
            </a:br>
            <a:r>
              <a:rPr lang="en-US" b="1" dirty="0"/>
              <a:t>	</a:t>
            </a:r>
            <a:r>
              <a:rPr lang="en-US" dirty="0"/>
              <a:t>A memo is a document typically used for communication within a company. A memo can be as formal as a business letter and used to present a report</a:t>
            </a:r>
            <a:r>
              <a:rPr lang="en-US" dirty="0" smtClean="0"/>
              <a:t>.</a:t>
            </a:r>
            <a:endParaRPr lang="en-US" dirty="0"/>
          </a:p>
        </p:txBody>
      </p:sp>
      <p:sp>
        <p:nvSpPr>
          <p:cNvPr id="3" name="ชื่อเรื่อง 2"/>
          <p:cNvSpPr>
            <a:spLocks noGrp="1"/>
          </p:cNvSpPr>
          <p:nvPr>
            <p:ph type="title"/>
          </p:nvPr>
        </p:nvSpPr>
        <p:spPr/>
        <p:txBody>
          <a:bodyPr>
            <a:normAutofit/>
          </a:bodyPr>
          <a:lstStyle/>
          <a:p>
            <a:pPr lvl="0"/>
            <a:r>
              <a:rPr lang="en-US" sz="3600" dirty="0">
                <a:effectLst>
                  <a:outerShdw blurRad="38100" dist="38100" dir="2700000" algn="tl">
                    <a:srgbClr val="000000">
                      <a:alpha val="43137"/>
                    </a:srgbClr>
                  </a:outerShdw>
                </a:effectLst>
              </a:rPr>
              <a:t>Taking note: Memo, Notice and  </a:t>
            </a:r>
            <a:r>
              <a:rPr lang="en-US" sz="3600" dirty="0" smtClean="0">
                <a:effectLst>
                  <a:outerShdw blurRad="38100" dist="38100" dir="2700000" algn="tl">
                    <a:srgbClr val="000000">
                      <a:alpha val="43137"/>
                    </a:srgbClr>
                  </a:outerShdw>
                </a:effectLst>
              </a:rPr>
              <a:t>Announcement</a:t>
            </a:r>
            <a:endParaRPr lang="th-TH"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728171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normAutofit/>
          </a:bodyPr>
          <a:lstStyle/>
          <a:p>
            <a:r>
              <a:rPr lang="en-US" b="1" dirty="0"/>
              <a:t>Heading</a:t>
            </a:r>
            <a:endParaRPr lang="en-US" dirty="0"/>
          </a:p>
          <a:p>
            <a:pPr algn="just"/>
            <a:r>
              <a:rPr lang="en-US" dirty="0" smtClean="0"/>
              <a:t>     The </a:t>
            </a:r>
            <a:r>
              <a:rPr lang="en-US" dirty="0"/>
              <a:t>heading of memorandums is designed to allow a reader to understand what he or she is looking at, and decide quickly whether he or she should read it. The heading has four or five parts, appearing in this order. The "subject line" should be brief, but clear. </a:t>
            </a:r>
          </a:p>
          <a:p>
            <a:pPr lvl="1"/>
            <a:r>
              <a:rPr lang="en-US" dirty="0"/>
              <a:t>To:</a:t>
            </a:r>
          </a:p>
          <a:p>
            <a:pPr lvl="1"/>
            <a:r>
              <a:rPr lang="en-US" dirty="0"/>
              <a:t>From:</a:t>
            </a:r>
          </a:p>
          <a:p>
            <a:pPr lvl="1"/>
            <a:r>
              <a:rPr lang="en-US" dirty="0"/>
              <a:t>Subject:</a:t>
            </a:r>
          </a:p>
          <a:p>
            <a:pPr lvl="1"/>
            <a:r>
              <a:rPr lang="en-US" dirty="0"/>
              <a:t>Date:</a:t>
            </a:r>
          </a:p>
          <a:p>
            <a:pPr lvl="1"/>
            <a:r>
              <a:rPr lang="en-US" dirty="0" smtClean="0"/>
              <a:t>cc</a:t>
            </a:r>
            <a:r>
              <a:rPr lang="en-US" dirty="0"/>
              <a:t>: </a:t>
            </a:r>
          </a:p>
          <a:p>
            <a:endParaRPr lang="th-TH" dirty="0"/>
          </a:p>
        </p:txBody>
      </p:sp>
      <p:sp>
        <p:nvSpPr>
          <p:cNvPr id="3" name="ชื่อเรื่อง 2"/>
          <p:cNvSpPr>
            <a:spLocks noGrp="1"/>
          </p:cNvSpPr>
          <p:nvPr>
            <p:ph type="title"/>
          </p:nvPr>
        </p:nvSpPr>
        <p:spPr/>
        <p:txBody>
          <a:bodyPr>
            <a:normAutofit/>
          </a:bodyPr>
          <a:lstStyle/>
          <a:p>
            <a:r>
              <a:rPr lang="en-US" dirty="0"/>
              <a:t>Memorandum format </a:t>
            </a:r>
            <a:endParaRPr lang="th-TH" dirty="0"/>
          </a:p>
        </p:txBody>
      </p:sp>
    </p:spTree>
    <p:extLst>
      <p:ext uri="{BB962C8B-B14F-4D97-AF65-F5344CB8AC3E}">
        <p14:creationId xmlns:p14="http://schemas.microsoft.com/office/powerpoint/2010/main" val="45194007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en-US" dirty="0" smtClean="0"/>
              <a:t>Because </a:t>
            </a:r>
            <a:r>
              <a:rPr lang="en-US" dirty="0"/>
              <a:t>many messages cross a reader's desk (or computer screen) daily, the first thing she is likely to ask upon seeing one is "Should I read this?" The "purpose" section answers that question. A very direct opening like "The purpose of this memo is to ..." is perfectly acceptable. It may be addressed to me. </a:t>
            </a:r>
          </a:p>
        </p:txBody>
      </p:sp>
      <p:sp>
        <p:nvSpPr>
          <p:cNvPr id="3" name="ชื่อเรื่อง 2"/>
          <p:cNvSpPr>
            <a:spLocks noGrp="1"/>
          </p:cNvSpPr>
          <p:nvPr>
            <p:ph type="title"/>
          </p:nvPr>
        </p:nvSpPr>
        <p:spPr/>
        <p:txBody>
          <a:bodyPr>
            <a:normAutofit/>
          </a:bodyPr>
          <a:lstStyle/>
          <a:p>
            <a:r>
              <a:rPr lang="en-US" dirty="0"/>
              <a:t>Purpose </a:t>
            </a:r>
            <a:endParaRPr lang="th-TH" dirty="0"/>
          </a:p>
        </p:txBody>
      </p:sp>
    </p:spTree>
    <p:extLst>
      <p:ext uri="{BB962C8B-B14F-4D97-AF65-F5344CB8AC3E}">
        <p14:creationId xmlns:p14="http://schemas.microsoft.com/office/powerpoint/2010/main" val="143661494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normAutofit/>
          </a:bodyPr>
          <a:lstStyle/>
          <a:p>
            <a:pPr algn="just"/>
            <a:r>
              <a:rPr lang="en-US" dirty="0" smtClean="0"/>
              <a:t>The </a:t>
            </a:r>
            <a:r>
              <a:rPr lang="en-US" dirty="0"/>
              <a:t>summary is a brief recounting of the entire memo, including discussion/background, conclusions, and recommendation. Its placement as the second section allows a reader who does not need to know the details to stop reading. </a:t>
            </a:r>
          </a:p>
          <a:p>
            <a:pPr marL="0" indent="0" algn="just">
              <a:buNone/>
            </a:pPr>
            <a:endParaRPr lang="th-TH" dirty="0"/>
          </a:p>
        </p:txBody>
      </p:sp>
      <p:sp>
        <p:nvSpPr>
          <p:cNvPr id="3" name="ชื่อเรื่อง 2"/>
          <p:cNvSpPr>
            <a:spLocks noGrp="1"/>
          </p:cNvSpPr>
          <p:nvPr>
            <p:ph type="title"/>
          </p:nvPr>
        </p:nvSpPr>
        <p:spPr/>
        <p:txBody>
          <a:bodyPr>
            <a:normAutofit/>
          </a:bodyPr>
          <a:lstStyle/>
          <a:p>
            <a:r>
              <a:rPr lang="en-US" dirty="0"/>
              <a:t>Summary </a:t>
            </a:r>
            <a:endParaRPr lang="th-TH" dirty="0"/>
          </a:p>
        </p:txBody>
      </p:sp>
    </p:spTree>
    <p:extLst>
      <p:ext uri="{BB962C8B-B14F-4D97-AF65-F5344CB8AC3E}">
        <p14:creationId xmlns:p14="http://schemas.microsoft.com/office/powerpoint/2010/main" val="22814697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normAutofit/>
          </a:bodyPr>
          <a:lstStyle/>
          <a:p>
            <a:pPr algn="just"/>
            <a:r>
              <a:rPr lang="en-US" dirty="0" smtClean="0"/>
              <a:t>The </a:t>
            </a:r>
            <a:r>
              <a:rPr lang="en-US" dirty="0"/>
              <a:t>discussion/background describes the method by which the conclusion was reached. This section provides details of the subject and the justification for the conclusion. In almost all cases this is the longest section of the memo -- (</a:t>
            </a:r>
            <a:r>
              <a:rPr lang="en-US" dirty="0" err="1"/>
              <a:t>eg</a:t>
            </a:r>
            <a:r>
              <a:rPr lang="en-US" dirty="0"/>
              <a:t>., five paragraphs of an eight-paragraph memo, or two pages of a three-page memo). It is directed to those who need to know details – laboratory assistants and clerical staff, for instance. </a:t>
            </a:r>
          </a:p>
          <a:p>
            <a:pPr algn="just"/>
            <a:endParaRPr lang="th-TH" dirty="0"/>
          </a:p>
        </p:txBody>
      </p:sp>
      <p:sp>
        <p:nvSpPr>
          <p:cNvPr id="3" name="ชื่อเรื่อง 2"/>
          <p:cNvSpPr>
            <a:spLocks noGrp="1"/>
          </p:cNvSpPr>
          <p:nvPr>
            <p:ph type="title"/>
          </p:nvPr>
        </p:nvSpPr>
        <p:spPr/>
        <p:txBody>
          <a:bodyPr>
            <a:normAutofit/>
          </a:bodyPr>
          <a:lstStyle/>
          <a:p>
            <a:r>
              <a:rPr lang="en-US" dirty="0"/>
              <a:t>Background/discussion </a:t>
            </a:r>
            <a:endParaRPr lang="th-TH" dirty="0"/>
          </a:p>
        </p:txBody>
      </p:sp>
    </p:spTree>
    <p:extLst>
      <p:ext uri="{BB962C8B-B14F-4D97-AF65-F5344CB8AC3E}">
        <p14:creationId xmlns:p14="http://schemas.microsoft.com/office/powerpoint/2010/main" val="318933106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en-US" dirty="0" smtClean="0"/>
              <a:t>This </a:t>
            </a:r>
            <a:r>
              <a:rPr lang="en-US" dirty="0"/>
              <a:t>makes some sort of conclusion from the issues and problems described in the </a:t>
            </a:r>
            <a:r>
              <a:rPr lang="en-US" b="1" dirty="0"/>
              <a:t>"Background/Discussion" </a:t>
            </a:r>
            <a:r>
              <a:rPr lang="en-US" dirty="0"/>
              <a:t>section. It also describes where you intend to go from here. </a:t>
            </a:r>
          </a:p>
        </p:txBody>
      </p:sp>
      <p:sp>
        <p:nvSpPr>
          <p:cNvPr id="3" name="ชื่อเรื่อง 2"/>
          <p:cNvSpPr>
            <a:spLocks noGrp="1"/>
          </p:cNvSpPr>
          <p:nvPr>
            <p:ph type="title"/>
          </p:nvPr>
        </p:nvSpPr>
        <p:spPr/>
        <p:txBody>
          <a:bodyPr>
            <a:normAutofit/>
          </a:bodyPr>
          <a:lstStyle/>
          <a:p>
            <a:pPr lvl="0"/>
            <a:r>
              <a:rPr lang="en-US" dirty="0"/>
              <a:t>Conclusion/action </a:t>
            </a:r>
            <a:endParaRPr lang="th-TH" dirty="0"/>
          </a:p>
        </p:txBody>
      </p:sp>
    </p:spTree>
    <p:extLst>
      <p:ext uri="{BB962C8B-B14F-4D97-AF65-F5344CB8AC3E}">
        <p14:creationId xmlns:p14="http://schemas.microsoft.com/office/powerpoint/2010/main" val="155215565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normAutofit fontScale="85000" lnSpcReduction="10000"/>
          </a:bodyPr>
          <a:lstStyle/>
          <a:p>
            <a:pPr fontAlgn="base"/>
            <a:r>
              <a:rPr lang="en-US" dirty="0" smtClean="0"/>
              <a:t>To</a:t>
            </a:r>
            <a:r>
              <a:rPr lang="en-US" dirty="0"/>
              <a:t>:	</a:t>
            </a:r>
            <a:r>
              <a:rPr lang="en-US" dirty="0" smtClean="0"/>
              <a:t>	All </a:t>
            </a:r>
            <a:r>
              <a:rPr lang="en-US" dirty="0"/>
              <a:t>Branch Managers</a:t>
            </a:r>
          </a:p>
          <a:p>
            <a:pPr fontAlgn="base"/>
            <a:r>
              <a:rPr lang="en-US" dirty="0"/>
              <a:t>From:	Gary Miller, Regional Sales Manager</a:t>
            </a:r>
          </a:p>
          <a:p>
            <a:pPr fontAlgn="base"/>
            <a:r>
              <a:rPr lang="en-US" dirty="0"/>
              <a:t>Date</a:t>
            </a:r>
            <a:r>
              <a:rPr lang="en-US" dirty="0" smtClean="0"/>
              <a:t>:	</a:t>
            </a:r>
            <a:r>
              <a:rPr lang="en-US" dirty="0"/>
              <a:t>	January 12, 2010</a:t>
            </a:r>
          </a:p>
          <a:p>
            <a:pPr fontAlgn="base"/>
            <a:r>
              <a:rPr lang="en-US" dirty="0"/>
              <a:t>Subject:	Annual Sales Meeting</a:t>
            </a:r>
          </a:p>
          <a:p>
            <a:pPr algn="just" fontAlgn="base"/>
            <a:r>
              <a:rPr lang="en-US" dirty="0"/>
              <a:t>Please send me the names and social security numbers of each agent</a:t>
            </a:r>
          </a:p>
          <a:p>
            <a:pPr algn="just" fontAlgn="base"/>
            <a:r>
              <a:rPr lang="en-US" dirty="0"/>
              <a:t> in your office who will be attending the annual sales meeting</a:t>
            </a:r>
          </a:p>
          <a:p>
            <a:pPr algn="just" fontAlgn="base"/>
            <a:r>
              <a:rPr lang="en-US" dirty="0"/>
              <a:t>This year’s meeting will be at the Continental Regency Hotel</a:t>
            </a:r>
          </a:p>
          <a:p>
            <a:pPr algn="just" fontAlgn="base"/>
            <a:r>
              <a:rPr lang="en-US" dirty="0"/>
              <a:t>in Peoria on Monday and Tuesday, February 16 and 17.</a:t>
            </a:r>
          </a:p>
          <a:p>
            <a:pPr algn="just" fontAlgn="base"/>
            <a:r>
              <a:rPr lang="en-US" dirty="0"/>
              <a:t>I need the list by January 26. </a:t>
            </a:r>
          </a:p>
          <a:p>
            <a:r>
              <a:rPr lang="th-TH" dirty="0"/>
              <a:t> </a:t>
            </a:r>
            <a:r>
              <a:rPr lang="en-US" dirty="0"/>
              <a:t> </a:t>
            </a:r>
            <a:r>
              <a:rPr lang="th-TH" dirty="0"/>
              <a:t> </a:t>
            </a:r>
            <a:endParaRPr lang="en-US" dirty="0"/>
          </a:p>
          <a:p>
            <a:r>
              <a:rPr lang="en-US" dirty="0"/>
              <a:t> </a:t>
            </a:r>
          </a:p>
          <a:p>
            <a:endParaRPr lang="th-TH" dirty="0"/>
          </a:p>
        </p:txBody>
      </p:sp>
      <p:sp>
        <p:nvSpPr>
          <p:cNvPr id="3" name="ชื่อเรื่อง 2"/>
          <p:cNvSpPr>
            <a:spLocks noGrp="1"/>
          </p:cNvSpPr>
          <p:nvPr>
            <p:ph type="title"/>
          </p:nvPr>
        </p:nvSpPr>
        <p:spPr/>
        <p:txBody>
          <a:bodyPr>
            <a:normAutofit/>
          </a:bodyPr>
          <a:lstStyle/>
          <a:p>
            <a:r>
              <a:rPr lang="en-US" dirty="0"/>
              <a:t>Example of a </a:t>
            </a:r>
            <a:r>
              <a:rPr lang="en-US" dirty="0" smtClean="0"/>
              <a:t>memo</a:t>
            </a:r>
            <a:endParaRPr lang="th-TH" dirty="0"/>
          </a:p>
        </p:txBody>
      </p:sp>
    </p:spTree>
    <p:extLst>
      <p:ext uri="{BB962C8B-B14F-4D97-AF65-F5344CB8AC3E}">
        <p14:creationId xmlns:p14="http://schemas.microsoft.com/office/powerpoint/2010/main" val="220354418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 2"/>
          <p:cNvSpPr>
            <a:spLocks noGrp="1"/>
          </p:cNvSpPr>
          <p:nvPr>
            <p:ph type="title"/>
          </p:nvPr>
        </p:nvSpPr>
        <p:spPr/>
        <p:txBody>
          <a:bodyPr/>
          <a:lstStyle/>
          <a:p>
            <a:r>
              <a:rPr lang="en-US" dirty="0" smtClean="0"/>
              <a:t>Memo</a:t>
            </a:r>
            <a:endParaRPr lang="th-TH" dirty="0"/>
          </a:p>
        </p:txBody>
      </p:sp>
      <p:pic>
        <p:nvPicPr>
          <p:cNvPr id="4" name="ตัวแทนเนื้อหา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895239" cy="3057143"/>
          </a:xfrm>
          <a:prstGeom prst="rect">
            <a:avLst/>
          </a:prstGeom>
          <a:ln>
            <a:noFill/>
          </a:ln>
          <a:effectLst>
            <a:softEdge rad="112500"/>
          </a:effectLst>
        </p:spPr>
      </p:pic>
      <p:pic>
        <p:nvPicPr>
          <p:cNvPr id="5" name="รูปภาพ 4"/>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535108"/>
            <a:ext cx="5732780" cy="962025"/>
          </a:xfrm>
          <a:prstGeom prst="rect">
            <a:avLst/>
          </a:prstGeom>
          <a:ln>
            <a:noFill/>
          </a:ln>
          <a:effectLst>
            <a:softEdge rad="112500"/>
          </a:effectLst>
        </p:spPr>
      </p:pic>
    </p:spTree>
    <p:extLst>
      <p:ext uri="{BB962C8B-B14F-4D97-AF65-F5344CB8AC3E}">
        <p14:creationId xmlns:p14="http://schemas.microsoft.com/office/powerpoint/2010/main" val="421971462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 2"/>
          <p:cNvSpPr>
            <a:spLocks noGrp="1"/>
          </p:cNvSpPr>
          <p:nvPr>
            <p:ph type="title"/>
          </p:nvPr>
        </p:nvSpPr>
        <p:spPr/>
        <p:txBody>
          <a:bodyPr>
            <a:normAutofit/>
          </a:bodyPr>
          <a:lstStyle/>
          <a:p>
            <a:pPr lvl="0"/>
            <a:r>
              <a:rPr lang="en-US" sz="4000" dirty="0">
                <a:effectLst/>
              </a:rPr>
              <a:t>Basic Principles When Writing </a:t>
            </a:r>
            <a:r>
              <a:rPr lang="en-US" sz="4000" dirty="0" smtClean="0">
                <a:effectLst/>
              </a:rPr>
              <a:t>Memos</a:t>
            </a:r>
            <a:endParaRPr lang="th-TH" sz="4000" dirty="0"/>
          </a:p>
        </p:txBody>
      </p:sp>
      <p:pic>
        <p:nvPicPr>
          <p:cNvPr id="4" name="ตัวแทนเนื้อหา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442" y="1700476"/>
            <a:ext cx="6373115" cy="4219048"/>
          </a:xfrm>
          <a:prstGeom prst="rect">
            <a:avLst/>
          </a:prstGeom>
          <a:ln>
            <a:noFill/>
          </a:ln>
          <a:effectLst>
            <a:softEdge rad="112500"/>
          </a:effectLst>
        </p:spPr>
      </p:pic>
    </p:spTree>
    <p:extLst>
      <p:ext uri="{BB962C8B-B14F-4D97-AF65-F5344CB8AC3E}">
        <p14:creationId xmlns:p14="http://schemas.microsoft.com/office/powerpoint/2010/main" val="420371219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en-US" b="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Résumé </a:t>
            </a:r>
            <a:r>
              <a:rPr lang="th-TH" dirty="0">
                <a:effectLst>
                  <a:outerShdw blurRad="38100" dist="38100" dir="2700000" algn="tl">
                    <a:srgbClr val="000000">
                      <a:alpha val="43137"/>
                    </a:srgbClr>
                  </a:outerShdw>
                </a:effectLst>
              </a:rPr>
              <a:t>หรือ </a:t>
            </a:r>
            <a:r>
              <a:rPr lang="en-US" dirty="0">
                <a:effectLst>
                  <a:outerShdw blurRad="38100" dist="38100" dir="2700000" algn="tl">
                    <a:srgbClr val="000000">
                      <a:alpha val="43137"/>
                    </a:srgbClr>
                  </a:outerShdw>
                </a:effectLst>
              </a:rPr>
              <a:t>Curriculum Vitae (CV) </a:t>
            </a:r>
            <a:r>
              <a:rPr lang="th-TH" dirty="0">
                <a:effectLst>
                  <a:outerShdw blurRad="38100" dist="38100" dir="2700000" algn="tl">
                    <a:srgbClr val="000000">
                      <a:alpha val="43137"/>
                    </a:srgbClr>
                  </a:outerShdw>
                </a:effectLst>
              </a:rPr>
              <a:t>คือประวัติโดยย่อ หรือประวัติส่วนตัวสั้นๆ ซึ่งจะแสดงความเป็นมาของผู้สมัคร </a:t>
            </a:r>
            <a:r>
              <a:rPr lang="en-US" dirty="0">
                <a:effectLst>
                  <a:outerShdw blurRad="38100" dist="38100" dir="2700000" algn="tl">
                    <a:srgbClr val="000000">
                      <a:alpha val="43137"/>
                    </a:srgbClr>
                  </a:outerShdw>
                </a:effectLst>
              </a:rPr>
              <a:t>(Candidate) </a:t>
            </a:r>
            <a:r>
              <a:rPr lang="th-TH" dirty="0">
                <a:effectLst>
                  <a:outerShdw blurRad="38100" dist="38100" dir="2700000" algn="tl">
                    <a:srgbClr val="000000">
                      <a:alpha val="43137"/>
                    </a:srgbClr>
                  </a:outerShdw>
                </a:effectLst>
              </a:rPr>
              <a:t>โดยจะให้รายละเอียดเกี่ยวกับตัวผู้สมัครว่า</a:t>
            </a:r>
            <a:endParaRPr lang="en-US" dirty="0">
              <a:effectLst>
                <a:outerShdw blurRad="38100" dist="38100" dir="2700000" algn="tl">
                  <a:srgbClr val="000000">
                    <a:alpha val="43137"/>
                  </a:srgbClr>
                </a:outerShdw>
              </a:effectLst>
            </a:endParaRPr>
          </a:p>
          <a:p>
            <a:pPr lvl="0" algn="just"/>
            <a:r>
              <a:rPr lang="th-TH" dirty="0">
                <a:effectLst>
                  <a:outerShdw blurRad="38100" dist="38100" dir="2700000" algn="tl">
                    <a:srgbClr val="000000">
                      <a:alpha val="43137"/>
                    </a:srgbClr>
                  </a:outerShdw>
                </a:effectLst>
              </a:rPr>
              <a:t>เป็นใคร </a:t>
            </a:r>
            <a:r>
              <a:rPr lang="en-US" dirty="0">
                <a:effectLst>
                  <a:outerShdw blurRad="38100" dist="38100" dir="2700000" algn="tl">
                    <a:srgbClr val="000000">
                      <a:alpha val="43137"/>
                    </a:srgbClr>
                  </a:outerShdw>
                </a:effectLst>
              </a:rPr>
              <a:t>(Who you are)</a:t>
            </a:r>
          </a:p>
          <a:p>
            <a:pPr lvl="0" algn="just"/>
            <a:r>
              <a:rPr lang="th-TH" dirty="0">
                <a:effectLst>
                  <a:outerShdw blurRad="38100" dist="38100" dir="2700000" algn="tl">
                    <a:srgbClr val="000000">
                      <a:alpha val="43137"/>
                    </a:srgbClr>
                  </a:outerShdw>
                </a:effectLst>
              </a:rPr>
              <a:t>มาจากไหน </a:t>
            </a:r>
            <a:r>
              <a:rPr lang="en-US" dirty="0">
                <a:effectLst>
                  <a:outerShdw blurRad="38100" dist="38100" dir="2700000" algn="tl">
                    <a:srgbClr val="000000">
                      <a:alpha val="43137"/>
                    </a:srgbClr>
                  </a:outerShdw>
                </a:effectLst>
              </a:rPr>
              <a:t>(Where you are from)</a:t>
            </a:r>
          </a:p>
          <a:p>
            <a:pPr lvl="0" algn="just"/>
            <a:r>
              <a:rPr lang="th-TH" dirty="0">
                <a:effectLst>
                  <a:outerShdw blurRad="38100" dist="38100" dir="2700000" algn="tl">
                    <a:srgbClr val="000000">
                      <a:alpha val="43137"/>
                    </a:srgbClr>
                  </a:outerShdw>
                </a:effectLst>
              </a:rPr>
              <a:t>เรียนจบอะไรมา </a:t>
            </a:r>
            <a:r>
              <a:rPr lang="en-US" dirty="0">
                <a:effectLst>
                  <a:outerShdw blurRad="38100" dist="38100" dir="2700000" algn="tl">
                    <a:srgbClr val="000000">
                      <a:alpha val="43137"/>
                    </a:srgbClr>
                  </a:outerShdw>
                </a:effectLst>
              </a:rPr>
              <a:t>(What you have studied)</a:t>
            </a:r>
          </a:p>
          <a:p>
            <a:pPr lvl="0" algn="just"/>
            <a:r>
              <a:rPr lang="th-TH" dirty="0">
                <a:effectLst>
                  <a:outerShdw blurRad="38100" dist="38100" dir="2700000" algn="tl">
                    <a:srgbClr val="000000">
                      <a:alpha val="43137"/>
                    </a:srgbClr>
                  </a:outerShdw>
                </a:effectLst>
              </a:rPr>
              <a:t>ทำงานอะไร </a:t>
            </a:r>
            <a:r>
              <a:rPr lang="en-US" dirty="0">
                <a:effectLst>
                  <a:outerShdw blurRad="38100" dist="38100" dir="2700000" algn="tl">
                    <a:srgbClr val="000000">
                      <a:alpha val="43137"/>
                    </a:srgbClr>
                  </a:outerShdw>
                </a:effectLst>
              </a:rPr>
              <a:t>(What you have done)</a:t>
            </a:r>
          </a:p>
          <a:p>
            <a:pPr lvl="0" algn="just"/>
            <a:r>
              <a:rPr lang="th-TH" dirty="0">
                <a:effectLst>
                  <a:outerShdw blurRad="38100" dist="38100" dir="2700000" algn="tl">
                    <a:srgbClr val="000000">
                      <a:alpha val="43137"/>
                    </a:srgbClr>
                  </a:outerShdw>
                </a:effectLst>
              </a:rPr>
              <a:t>เตรียมตัวมาดีไหม </a:t>
            </a:r>
            <a:r>
              <a:rPr lang="en-US" dirty="0">
                <a:effectLst>
                  <a:outerShdw blurRad="38100" dist="38100" dir="2700000" algn="tl">
                    <a:srgbClr val="000000">
                      <a:alpha val="43137"/>
                    </a:srgbClr>
                  </a:outerShdw>
                </a:effectLst>
              </a:rPr>
              <a:t>(How well prepared you are for the job) </a:t>
            </a:r>
            <a:r>
              <a:rPr lang="th-TH" dirty="0">
                <a:effectLst>
                  <a:outerShdw blurRad="38100" dist="38100" dir="2700000" algn="tl">
                    <a:srgbClr val="000000">
                      <a:alpha val="43137"/>
                    </a:srgbClr>
                  </a:outerShdw>
                </a:effectLst>
              </a:rPr>
              <a:t>เป็นต้น</a:t>
            </a:r>
            <a:endParaRPr lang="en-US" dirty="0">
              <a:effectLst>
                <a:outerShdw blurRad="38100" dist="38100" dir="2700000" algn="tl">
                  <a:srgbClr val="000000">
                    <a:alpha val="43137"/>
                  </a:srgbClr>
                </a:outerShdw>
              </a:effectLst>
            </a:endParaRPr>
          </a:p>
          <a:p>
            <a:endParaRPr lang="th-TH" dirty="0">
              <a:effectLst>
                <a:outerShdw blurRad="38100" dist="38100" dir="2700000" algn="tl">
                  <a:srgbClr val="000000">
                    <a:alpha val="43137"/>
                  </a:srgbClr>
                </a:outerShdw>
              </a:effectLst>
            </a:endParaRPr>
          </a:p>
        </p:txBody>
      </p:sp>
      <p:sp>
        <p:nvSpPr>
          <p:cNvPr id="3" name="ชื่อเรื่อง 2"/>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How to write resume</a:t>
            </a:r>
            <a:r>
              <a:rPr lang="en-US" dirty="0" smtClean="0">
                <a:effectLst>
                  <a:outerShdw blurRad="38100" dist="38100" dir="2700000" algn="tl">
                    <a:srgbClr val="000000">
                      <a:alpha val="43137"/>
                    </a:srgbClr>
                  </a:outerShdw>
                </a:effectLst>
              </a:rPr>
              <a:t>?</a:t>
            </a:r>
            <a:endParaRPr lang="th-T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20873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 2"/>
          <p:cNvSpPr>
            <a:spLocks noGrp="1"/>
          </p:cNvSpPr>
          <p:nvPr>
            <p:ph type="title"/>
          </p:nvPr>
        </p:nvSpPr>
        <p:spPr/>
        <p:txBody>
          <a:bodyPr>
            <a:normAutofit fontScale="90000"/>
          </a:bodyPr>
          <a:lstStyle/>
          <a:p>
            <a:r>
              <a:rPr lang="en-US" sz="4400" dirty="0">
                <a:effectLst/>
              </a:rPr>
              <a:t>Basic Principles When Writing Memos</a:t>
            </a:r>
            <a:endParaRPr lang="th-TH" dirty="0"/>
          </a:p>
        </p:txBody>
      </p:sp>
      <p:pic>
        <p:nvPicPr>
          <p:cNvPr id="4" name="ตัวแทนเนื้อหา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3735" y="1524000"/>
            <a:ext cx="4916529" cy="4572000"/>
          </a:xfrm>
          <a:prstGeom prst="rect">
            <a:avLst/>
          </a:prstGeom>
          <a:ln>
            <a:noFill/>
          </a:ln>
          <a:effectLst>
            <a:softEdge rad="112500"/>
          </a:effectLst>
        </p:spPr>
      </p:pic>
    </p:spTree>
    <p:extLst>
      <p:ext uri="{BB962C8B-B14F-4D97-AF65-F5344CB8AC3E}">
        <p14:creationId xmlns:p14="http://schemas.microsoft.com/office/powerpoint/2010/main" val="10236576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 2"/>
          <p:cNvSpPr>
            <a:spLocks noGrp="1"/>
          </p:cNvSpPr>
          <p:nvPr>
            <p:ph type="title"/>
          </p:nvPr>
        </p:nvSpPr>
        <p:spPr/>
        <p:txBody>
          <a:bodyPr>
            <a:noAutofit/>
          </a:bodyPr>
          <a:lstStyle/>
          <a:p>
            <a:pPr lvl="0"/>
            <a:r>
              <a:rPr lang="en-US" sz="3200" dirty="0">
                <a:effectLst/>
              </a:rPr>
              <a:t>Check your knowledge</a:t>
            </a:r>
            <a:br>
              <a:rPr lang="en-US" sz="3200" dirty="0">
                <a:effectLst/>
              </a:rPr>
            </a:br>
            <a:r>
              <a:rPr lang="en-US" sz="3200" dirty="0">
                <a:effectLst/>
              </a:rPr>
              <a:t>Are these statements are TRUE or FALSE</a:t>
            </a:r>
            <a:r>
              <a:rPr lang="en-US" sz="3200" dirty="0" smtClean="0">
                <a:effectLst/>
              </a:rPr>
              <a:t>?</a:t>
            </a:r>
            <a:endParaRPr lang="th-TH" sz="3200" dirty="0"/>
          </a:p>
        </p:txBody>
      </p:sp>
      <p:pic>
        <p:nvPicPr>
          <p:cNvPr id="4" name="ตัวแทนเนื้อหา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428" y="1929047"/>
            <a:ext cx="7457143" cy="3761905"/>
          </a:xfrm>
          <a:prstGeom prst="rect">
            <a:avLst/>
          </a:prstGeom>
          <a:ln>
            <a:noFill/>
          </a:ln>
          <a:effectLst>
            <a:softEdge rad="112500"/>
          </a:effectLst>
        </p:spPr>
      </p:pic>
    </p:spTree>
    <p:extLst>
      <p:ext uri="{BB962C8B-B14F-4D97-AF65-F5344CB8AC3E}">
        <p14:creationId xmlns:p14="http://schemas.microsoft.com/office/powerpoint/2010/main" val="262953597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en-US" dirty="0" smtClean="0"/>
              <a:t>The </a:t>
            </a:r>
            <a:r>
              <a:rPr lang="en-US" dirty="0"/>
              <a:t>purpose of notice is to inform or remind members about the business of the company.</a:t>
            </a:r>
          </a:p>
          <a:p>
            <a:pPr algn="just"/>
            <a:endParaRPr lang="th-TH" dirty="0"/>
          </a:p>
        </p:txBody>
      </p:sp>
      <p:sp>
        <p:nvSpPr>
          <p:cNvPr id="3" name="ชื่อเรื่อง 2"/>
          <p:cNvSpPr>
            <a:spLocks noGrp="1"/>
          </p:cNvSpPr>
          <p:nvPr>
            <p:ph type="title"/>
          </p:nvPr>
        </p:nvSpPr>
        <p:spPr/>
        <p:txBody>
          <a:bodyPr>
            <a:normAutofit/>
          </a:bodyPr>
          <a:lstStyle/>
          <a:p>
            <a:r>
              <a:rPr lang="en-US" dirty="0"/>
              <a:t>Notice </a:t>
            </a:r>
            <a:endParaRPr lang="th-TH" dirty="0"/>
          </a:p>
        </p:txBody>
      </p:sp>
    </p:spTree>
    <p:extLst>
      <p:ext uri="{BB962C8B-B14F-4D97-AF65-F5344CB8AC3E}">
        <p14:creationId xmlns:p14="http://schemas.microsoft.com/office/powerpoint/2010/main" val="291404163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en-US" dirty="0" smtClean="0"/>
              <a:t>Its </a:t>
            </a:r>
            <a:r>
              <a:rPr lang="en-US" dirty="0"/>
              <a:t>purpose is to announce or declare information officially.</a:t>
            </a:r>
          </a:p>
          <a:p>
            <a:endParaRPr lang="th-TH" dirty="0"/>
          </a:p>
        </p:txBody>
      </p:sp>
      <p:sp>
        <p:nvSpPr>
          <p:cNvPr id="3" name="ชื่อเรื่อง 2"/>
          <p:cNvSpPr>
            <a:spLocks noGrp="1"/>
          </p:cNvSpPr>
          <p:nvPr>
            <p:ph type="title"/>
          </p:nvPr>
        </p:nvSpPr>
        <p:spPr/>
        <p:txBody>
          <a:bodyPr>
            <a:normAutofit/>
          </a:bodyPr>
          <a:lstStyle/>
          <a:p>
            <a:r>
              <a:rPr lang="en-US" dirty="0" smtClean="0"/>
              <a:t>Announcement</a:t>
            </a:r>
            <a:endParaRPr lang="th-TH" dirty="0"/>
          </a:p>
        </p:txBody>
      </p:sp>
      <p:pic>
        <p:nvPicPr>
          <p:cNvPr id="4" name="รูปภาพ 3"/>
          <p:cNvPicPr/>
          <p:nvPr/>
        </p:nvPicPr>
        <p:blipFill>
          <a:blip r:embed="rId2">
            <a:extLst>
              <a:ext uri="{BEBA8EAE-BF5A-486C-A8C5-ECC9F3942E4B}">
                <a14:imgProps xmlns:a14="http://schemas.microsoft.com/office/drawing/2010/main">
                  <a14:imgLayer r:embed="rId3">
                    <a14:imgEffect>
                      <a14:backgroundRemoval t="0" b="98535" l="5578" r="94821"/>
                    </a14:imgEffect>
                  </a14:imgLayer>
                </a14:imgProps>
              </a:ext>
              <a:ext uri="{28A0092B-C50C-407E-A947-70E740481C1C}">
                <a14:useLocalDpi xmlns:a14="http://schemas.microsoft.com/office/drawing/2010/main" val="0"/>
              </a:ext>
            </a:extLst>
          </a:blip>
          <a:srcRect/>
          <a:stretch>
            <a:fillRect/>
          </a:stretch>
        </p:blipFill>
        <p:spPr bwMode="auto">
          <a:xfrm>
            <a:off x="2915816" y="2132856"/>
            <a:ext cx="3384376" cy="4248472"/>
          </a:xfrm>
          <a:prstGeom prst="rect">
            <a:avLst/>
          </a:prstGeom>
          <a:noFill/>
          <a:ln>
            <a:noFill/>
          </a:ln>
        </p:spPr>
      </p:pic>
    </p:spTree>
    <p:extLst>
      <p:ext uri="{BB962C8B-B14F-4D97-AF65-F5344CB8AC3E}">
        <p14:creationId xmlns:p14="http://schemas.microsoft.com/office/powerpoint/2010/main" val="35067105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ชื่อเรื่อง 2"/>
          <p:cNvSpPr>
            <a:spLocks noGrp="1"/>
          </p:cNvSpPr>
          <p:nvPr>
            <p:ph type="title"/>
          </p:nvPr>
        </p:nvSpPr>
        <p:spPr/>
        <p:txBody>
          <a:bodyPr>
            <a:normAutofit fontScale="90000"/>
          </a:bodyPr>
          <a:lstStyle/>
          <a:p>
            <a:pPr lvl="0"/>
            <a:r>
              <a:rPr lang="en-US" b="1" dirty="0">
                <a:effectLst/>
              </a:rPr>
              <a:t>Read this Notice</a:t>
            </a:r>
            <a:r>
              <a:rPr lang="en-US" dirty="0">
                <a:effectLst/>
              </a:rPr>
              <a:t/>
            </a:r>
            <a:br>
              <a:rPr lang="en-US" dirty="0">
                <a:effectLst/>
              </a:rPr>
            </a:br>
            <a:endParaRPr lang="th-TH" dirty="0"/>
          </a:p>
        </p:txBody>
      </p:sp>
      <p:pic>
        <p:nvPicPr>
          <p:cNvPr id="4" name="ตัวแทนเนื้อหา 3"/>
          <p:cNvPicPr>
            <a:picLocks noGrp="1"/>
          </p:cNvPicPr>
          <p:nvPr>
            <p:ph idx="1"/>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15616" y="980728"/>
            <a:ext cx="6552728" cy="5256584"/>
          </a:xfrm>
          <a:prstGeom prst="rect">
            <a:avLst/>
          </a:prstGeom>
          <a:noFill/>
          <a:ln>
            <a:noFill/>
          </a:ln>
        </p:spPr>
      </p:pic>
    </p:spTree>
    <p:extLst>
      <p:ext uri="{BB962C8B-B14F-4D97-AF65-F5344CB8AC3E}">
        <p14:creationId xmlns:p14="http://schemas.microsoft.com/office/powerpoint/2010/main" val="163458263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th-TH" dirty="0" smtClean="0">
                <a:effectLst>
                  <a:outerShdw blurRad="38100" dist="38100" dir="2700000" algn="tl">
                    <a:srgbClr val="000000">
                      <a:alpha val="43137"/>
                    </a:srgbClr>
                  </a:outerShdw>
                </a:effectLst>
              </a:rPr>
              <a:t>       การ</a:t>
            </a:r>
            <a:r>
              <a:rPr lang="th-TH" dirty="0">
                <a:effectLst>
                  <a:outerShdw blurRad="38100" dist="38100" dir="2700000" algn="tl">
                    <a:srgbClr val="000000">
                      <a:alpha val="43137"/>
                    </a:srgbClr>
                  </a:outerShdw>
                </a:effectLst>
              </a:rPr>
              <a:t>เขียน </a:t>
            </a:r>
            <a:r>
              <a:rPr lang="en-US" dirty="0">
                <a:effectLst>
                  <a:outerShdw blurRad="38100" dist="38100" dir="2700000" algn="tl">
                    <a:srgbClr val="000000">
                      <a:alpha val="43137"/>
                    </a:srgbClr>
                  </a:outerShdw>
                </a:effectLst>
              </a:rPr>
              <a:t>résumé </a:t>
            </a:r>
            <a:r>
              <a:rPr lang="th-TH" dirty="0">
                <a:effectLst>
                  <a:outerShdw blurRad="38100" dist="38100" dir="2700000" algn="tl">
                    <a:srgbClr val="000000">
                      <a:alpha val="43137"/>
                    </a:srgbClr>
                  </a:outerShdw>
                </a:effectLst>
              </a:rPr>
              <a:t>ต้องเขียนข้อมูลให้ชัดเจนและเป็นความจริง จัดวางรูปแบบให้อ่านง่าย โดยนิยมพิมพ์ให้สวยงามแทนการเขียนด้วยมือ เพราะไม่ต้องการให้มีรอยขีดฆ่าหรือรอยลบ และที่สำคัญ </a:t>
            </a:r>
            <a:r>
              <a:rPr lang="en-US" dirty="0">
                <a:effectLst>
                  <a:outerShdw blurRad="38100" dist="38100" dir="2700000" algn="tl">
                    <a:srgbClr val="000000">
                      <a:alpha val="43137"/>
                    </a:srgbClr>
                  </a:outerShdw>
                </a:effectLst>
              </a:rPr>
              <a:t>Résumé </a:t>
            </a:r>
            <a:r>
              <a:rPr lang="th-TH" dirty="0">
                <a:effectLst>
                  <a:outerShdw blurRad="38100" dist="38100" dir="2700000" algn="tl">
                    <a:srgbClr val="000000">
                      <a:alpha val="43137"/>
                    </a:srgbClr>
                  </a:outerShdw>
                </a:effectLst>
              </a:rPr>
              <a:t>หรือ </a:t>
            </a:r>
            <a:r>
              <a:rPr lang="en-US" dirty="0">
                <a:effectLst>
                  <a:outerShdw blurRad="38100" dist="38100" dir="2700000" algn="tl">
                    <a:srgbClr val="000000">
                      <a:alpha val="43137"/>
                    </a:srgbClr>
                  </a:outerShdw>
                </a:effectLst>
              </a:rPr>
              <a:t>Curriculum Vitae </a:t>
            </a:r>
            <a:r>
              <a:rPr lang="th-TH" dirty="0">
                <a:effectLst>
                  <a:outerShdw blurRad="38100" dist="38100" dir="2700000" algn="tl">
                    <a:srgbClr val="000000">
                      <a:alpha val="43137"/>
                    </a:srgbClr>
                  </a:outerShdw>
                </a:effectLst>
              </a:rPr>
              <a:t>ควรมีความยาวหนึ่งหน้ากระดาษ เพราะถ้ายาวเกินไปจะดูไม่ดี เนื่องจากจะดูเหมือนเป็นการเขียนรายงานมากกว่าการเขียนประวัติย่อ</a:t>
            </a:r>
          </a:p>
        </p:txBody>
      </p:sp>
      <p:sp>
        <p:nvSpPr>
          <p:cNvPr id="3" name="ชื่อเรื่อง 2"/>
          <p:cNvSpPr>
            <a:spLocks noGrp="1"/>
          </p:cNvSpPr>
          <p:nvPr>
            <p:ph type="title"/>
          </p:nvPr>
        </p:nvSpPr>
        <p:spPr/>
        <p:txBody>
          <a:bodyPr/>
          <a:lstStyle/>
          <a:p>
            <a:r>
              <a:rPr lang="en-US" dirty="0">
                <a:effectLst>
                  <a:outerShdw blurRad="38100" dist="38100" dir="2700000" algn="tl">
                    <a:srgbClr val="000000">
                      <a:alpha val="43137"/>
                    </a:srgbClr>
                  </a:outerShdw>
                </a:effectLst>
              </a:rPr>
              <a:t>How to write resume?</a:t>
            </a:r>
            <a:endParaRPr lang="th-T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969442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normAutofit/>
          </a:bodyPr>
          <a:lstStyle/>
          <a:p>
            <a:pPr algn="just"/>
            <a:r>
              <a:rPr lang="th-TH" dirty="0" smtClean="0">
                <a:effectLst>
                  <a:outerShdw blurRad="38100" dist="38100" dir="2700000" algn="tl">
                    <a:srgbClr val="000000">
                      <a:alpha val="43137"/>
                    </a:srgbClr>
                  </a:outerShdw>
                </a:effectLst>
              </a:rPr>
              <a:t>        ควร</a:t>
            </a:r>
            <a:r>
              <a:rPr lang="th-TH" dirty="0">
                <a:effectLst>
                  <a:outerShdw blurRad="38100" dist="38100" dir="2700000" algn="tl">
                    <a:srgbClr val="000000">
                      <a:alpha val="43137"/>
                    </a:srgbClr>
                  </a:outerShdw>
                </a:effectLst>
              </a:rPr>
              <a:t>ระบุงานที่ต้องการทำอย่างชัดเจน รวมทั้งประวัติด้านการเรียน ประสบการณ์ในการฝึกอบรม หรือประสบการณ์การทำงานอย่าง</a:t>
            </a:r>
            <a:r>
              <a:rPr lang="th-TH" dirty="0" smtClean="0">
                <a:effectLst>
                  <a:outerShdw blurRad="38100" dist="38100" dir="2700000" algn="tl">
                    <a:srgbClr val="000000">
                      <a:alpha val="43137"/>
                    </a:srgbClr>
                  </a:outerShdw>
                </a:effectLst>
              </a:rPr>
              <a:t>ชัดเจน</a:t>
            </a:r>
          </a:p>
          <a:p>
            <a:pPr algn="just"/>
            <a:r>
              <a:rPr lang="th-TH" dirty="0" smtClean="0">
                <a:effectLst>
                  <a:outerShdw blurRad="38100" dist="38100" dir="2700000" algn="tl">
                    <a:srgbClr val="000000">
                      <a:alpha val="43137"/>
                    </a:srgbClr>
                  </a:outerShdw>
                </a:effectLst>
              </a:rPr>
              <a:t>        การ</a:t>
            </a:r>
            <a:r>
              <a:rPr lang="th-TH" dirty="0">
                <a:effectLst>
                  <a:outerShdw blurRad="38100" dist="38100" dir="2700000" algn="tl">
                    <a:srgbClr val="000000">
                      <a:alpha val="43137"/>
                    </a:srgbClr>
                  </a:outerShdw>
                </a:effectLst>
              </a:rPr>
              <a:t>เขียน </a:t>
            </a:r>
            <a:r>
              <a:rPr lang="en-US" dirty="0">
                <a:effectLst>
                  <a:outerShdw blurRad="38100" dist="38100" dir="2700000" algn="tl">
                    <a:srgbClr val="000000">
                      <a:alpha val="43137"/>
                    </a:srgbClr>
                  </a:outerShdw>
                </a:effectLst>
              </a:rPr>
              <a:t>résumé </a:t>
            </a:r>
            <a:r>
              <a:rPr lang="th-TH" dirty="0">
                <a:effectLst>
                  <a:outerShdw blurRad="38100" dist="38100" dir="2700000" algn="tl">
                    <a:srgbClr val="000000">
                      <a:alpha val="43137"/>
                    </a:srgbClr>
                  </a:outerShdw>
                </a:effectLst>
              </a:rPr>
              <a:t>เท่ากับเป็นการขายความสามารถของตนเอง ดังนั้นไม่ควรอายที่จะกล่าวถึงคุณสมบัติของตนเอง โดยเน้นที่ความชำนาญ ประสบการณ์งาน และความรับผิดชอบที่เคยได้รับ</a:t>
            </a:r>
          </a:p>
          <a:p>
            <a:pPr algn="just"/>
            <a:r>
              <a:rPr lang="th-TH" dirty="0" smtClean="0">
                <a:effectLst>
                  <a:outerShdw blurRad="38100" dist="38100" dir="2700000" algn="tl">
                    <a:srgbClr val="000000">
                      <a:alpha val="43137"/>
                    </a:srgbClr>
                  </a:outerShdw>
                </a:effectLst>
              </a:rPr>
              <a:t>        เขียน</a:t>
            </a:r>
            <a:r>
              <a:rPr lang="th-TH" dirty="0">
                <a:effectLst>
                  <a:outerShdw blurRad="38100" dist="38100" dir="2700000" algn="tl">
                    <a:srgbClr val="000000">
                      <a:alpha val="43137"/>
                    </a:srgbClr>
                  </a:outerShdw>
                </a:effectLst>
              </a:rPr>
              <a:t>ส่วนที่สำคัญที่สุดเป็นอันดับแรก โดยเนื้อหาและประสบการณ์ควรให้สอดคล้องกับงานที่ต้องการสมัคร</a:t>
            </a:r>
          </a:p>
          <a:p>
            <a:pPr algn="just"/>
            <a:r>
              <a:rPr lang="th-TH" dirty="0" smtClean="0">
                <a:effectLst>
                  <a:outerShdw blurRad="38100" dist="38100" dir="2700000" algn="tl">
                    <a:srgbClr val="000000">
                      <a:alpha val="43137"/>
                    </a:srgbClr>
                  </a:outerShdw>
                </a:effectLst>
              </a:rPr>
              <a:t>        ควร</a:t>
            </a:r>
            <a:r>
              <a:rPr lang="th-TH" dirty="0">
                <a:effectLst>
                  <a:outerShdw blurRad="38100" dist="38100" dir="2700000" algn="tl">
                    <a:srgbClr val="000000">
                      <a:alpha val="43137"/>
                    </a:srgbClr>
                  </a:outerShdw>
                </a:effectLst>
              </a:rPr>
              <a:t>เรียงลำดับข้อมูลจากปัจจุบันไปหาอดีต และข้อมูลควรสั้นและกระชับ</a:t>
            </a:r>
          </a:p>
          <a:p>
            <a:pPr algn="just"/>
            <a:r>
              <a:rPr lang="th-TH" dirty="0" smtClean="0">
                <a:effectLst>
                  <a:outerShdw blurRad="38100" dist="38100" dir="2700000" algn="tl">
                    <a:srgbClr val="000000">
                      <a:alpha val="43137"/>
                    </a:srgbClr>
                  </a:outerShdw>
                </a:effectLst>
              </a:rPr>
              <a:t>        ควร</a:t>
            </a:r>
            <a:r>
              <a:rPr lang="th-TH" dirty="0">
                <a:effectLst>
                  <a:outerShdw blurRad="38100" dist="38100" dir="2700000" algn="tl">
                    <a:srgbClr val="000000">
                      <a:alpha val="43137"/>
                    </a:srgbClr>
                  </a:outerShdw>
                </a:effectLst>
              </a:rPr>
              <a:t>ใช้ภาษาที่สุภาพและถูกต้องตามหลักไวยากรณ์ โดยควรเลือกใช้ </a:t>
            </a:r>
            <a:r>
              <a:rPr lang="en-US" dirty="0">
                <a:effectLst>
                  <a:outerShdw blurRad="38100" dist="38100" dir="2700000" algn="tl">
                    <a:srgbClr val="000000">
                      <a:alpha val="43137"/>
                    </a:srgbClr>
                  </a:outerShdw>
                </a:effectLst>
              </a:rPr>
              <a:t>active voice </a:t>
            </a:r>
            <a:r>
              <a:rPr lang="th-TH" dirty="0">
                <a:effectLst>
                  <a:outerShdw blurRad="38100" dist="38100" dir="2700000" algn="tl">
                    <a:srgbClr val="000000">
                      <a:alpha val="43137"/>
                    </a:srgbClr>
                  </a:outerShdw>
                </a:effectLst>
              </a:rPr>
              <a:t>แทน </a:t>
            </a:r>
            <a:r>
              <a:rPr lang="en-US" dirty="0">
                <a:effectLst>
                  <a:outerShdw blurRad="38100" dist="38100" dir="2700000" algn="tl">
                    <a:srgbClr val="000000">
                      <a:alpha val="43137"/>
                    </a:srgbClr>
                  </a:outerShdw>
                </a:effectLst>
              </a:rPr>
              <a:t>passive </a:t>
            </a:r>
            <a:r>
              <a:rPr lang="en-US" dirty="0" smtClean="0">
                <a:effectLst>
                  <a:outerShdw blurRad="38100" dist="38100" dir="2700000" algn="tl">
                    <a:srgbClr val="000000">
                      <a:alpha val="43137"/>
                    </a:srgbClr>
                  </a:outerShdw>
                </a:effectLst>
              </a:rPr>
              <a:t>voice</a:t>
            </a:r>
            <a:endParaRPr lang="en-US" dirty="0">
              <a:effectLst>
                <a:outerShdw blurRad="38100" dist="38100" dir="2700000" algn="tl">
                  <a:srgbClr val="000000">
                    <a:alpha val="43137"/>
                  </a:srgbClr>
                </a:outerShdw>
              </a:effectLst>
            </a:endParaRPr>
          </a:p>
        </p:txBody>
      </p:sp>
      <p:sp>
        <p:nvSpPr>
          <p:cNvPr id="3" name="ชื่อเรื่อง 2"/>
          <p:cNvSpPr>
            <a:spLocks noGrp="1"/>
          </p:cNvSpPr>
          <p:nvPr>
            <p:ph type="title"/>
          </p:nvPr>
        </p:nvSpPr>
        <p:spPr/>
        <p:txBody>
          <a:bodyPr>
            <a:normAutofit/>
          </a:bodyPr>
          <a:lstStyle/>
          <a:p>
            <a:r>
              <a:rPr lang="th-TH" sz="3600" dirty="0">
                <a:effectLst>
                  <a:outerShdw blurRad="38100" dist="38100" dir="2700000" algn="tl">
                    <a:srgbClr val="000000">
                      <a:alpha val="43137"/>
                    </a:srgbClr>
                  </a:outerShdw>
                </a:effectLst>
              </a:rPr>
              <a:t>ข้อควรจำในการเขียน </a:t>
            </a:r>
            <a:r>
              <a:rPr lang="en-US" sz="3600" dirty="0">
                <a:effectLst>
                  <a:outerShdw blurRad="38100" dist="38100" dir="2700000" algn="tl">
                    <a:srgbClr val="000000">
                      <a:alpha val="43137"/>
                    </a:srgbClr>
                  </a:outerShdw>
                </a:effectLst>
              </a:rPr>
              <a:t>Résumé or Curriculum </a:t>
            </a:r>
            <a:r>
              <a:rPr lang="en-US" sz="3600" dirty="0" smtClean="0">
                <a:effectLst>
                  <a:outerShdw blurRad="38100" dist="38100" dir="2700000" algn="tl">
                    <a:srgbClr val="000000">
                      <a:alpha val="43137"/>
                    </a:srgbClr>
                  </a:outerShdw>
                </a:effectLst>
              </a:rPr>
              <a:t>Vitae</a:t>
            </a:r>
            <a:endParaRPr lang="th-TH"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485360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en-US" dirty="0">
                <a:effectLst>
                  <a:outerShdw blurRad="38100" dist="38100" dir="2700000" algn="tl">
                    <a:srgbClr val="000000">
                      <a:alpha val="43137"/>
                    </a:srgbClr>
                  </a:outerShdw>
                </a:effectLst>
              </a:rPr>
              <a:t>	Résumé </a:t>
            </a:r>
            <a:r>
              <a:rPr lang="th-TH" dirty="0">
                <a:effectLst>
                  <a:outerShdw blurRad="38100" dist="38100" dir="2700000" algn="tl">
                    <a:srgbClr val="000000">
                      <a:alpha val="43137"/>
                    </a:srgbClr>
                  </a:outerShdw>
                </a:effectLst>
              </a:rPr>
              <a:t>หรือ </a:t>
            </a:r>
            <a:r>
              <a:rPr lang="en-US" dirty="0">
                <a:effectLst>
                  <a:outerShdw blurRad="38100" dist="38100" dir="2700000" algn="tl">
                    <a:srgbClr val="000000">
                      <a:alpha val="43137"/>
                    </a:srgbClr>
                  </a:outerShdw>
                </a:effectLst>
              </a:rPr>
              <a:t>Curriculum Vitae </a:t>
            </a:r>
            <a:r>
              <a:rPr lang="th-TH" dirty="0">
                <a:effectLst>
                  <a:outerShdw blurRad="38100" dist="38100" dir="2700000" algn="tl">
                    <a:srgbClr val="000000">
                      <a:alpha val="43137"/>
                    </a:srgbClr>
                  </a:outerShdw>
                </a:effectLst>
              </a:rPr>
              <a:t>หรือ </a:t>
            </a:r>
            <a:r>
              <a:rPr lang="en-US" dirty="0">
                <a:effectLst>
                  <a:outerShdw blurRad="38100" dist="38100" dir="2700000" algn="tl">
                    <a:srgbClr val="000000">
                      <a:alpha val="43137"/>
                    </a:srgbClr>
                  </a:outerShdw>
                </a:effectLst>
              </a:rPr>
              <a:t>Personal History </a:t>
            </a:r>
            <a:r>
              <a:rPr lang="th-TH" dirty="0">
                <a:effectLst>
                  <a:outerShdw blurRad="38100" dist="38100" dir="2700000" algn="tl">
                    <a:srgbClr val="000000">
                      <a:alpha val="43137"/>
                    </a:srgbClr>
                  </a:outerShdw>
                </a:effectLst>
              </a:rPr>
              <a:t>ควรประกอบด้วยเนื้อหาดังต่อไปนี้</a:t>
            </a:r>
          </a:p>
          <a:p>
            <a:pPr algn="just"/>
            <a:r>
              <a:rPr lang="th-TH" dirty="0">
                <a:effectLst>
                  <a:outerShdw blurRad="38100" dist="38100" dir="2700000" algn="tl">
                    <a:srgbClr val="000000">
                      <a:alpha val="43137"/>
                    </a:srgbClr>
                  </a:outerShdw>
                </a:effectLst>
              </a:rPr>
              <a:t>1. </a:t>
            </a:r>
            <a:r>
              <a:rPr lang="en-US" dirty="0">
                <a:effectLst>
                  <a:outerShdw blurRad="38100" dist="38100" dir="2700000" algn="tl">
                    <a:srgbClr val="000000">
                      <a:alpha val="43137"/>
                    </a:srgbClr>
                  </a:outerShdw>
                </a:effectLst>
              </a:rPr>
              <a:t>Heading </a:t>
            </a:r>
            <a:r>
              <a:rPr lang="th-TH" dirty="0">
                <a:effectLst>
                  <a:outerShdw blurRad="38100" dist="38100" dir="2700000" algn="tl">
                    <a:srgbClr val="000000">
                      <a:alpha val="43137"/>
                    </a:srgbClr>
                  </a:outerShdw>
                </a:effectLst>
              </a:rPr>
              <a:t>คือส่วนที่บนสุดของ </a:t>
            </a:r>
            <a:r>
              <a:rPr lang="en-US" dirty="0">
                <a:effectLst>
                  <a:outerShdw blurRad="38100" dist="38100" dir="2700000" algn="tl">
                    <a:srgbClr val="000000">
                      <a:alpha val="43137"/>
                    </a:srgbClr>
                  </a:outerShdw>
                </a:effectLst>
              </a:rPr>
              <a:t>résumé </a:t>
            </a:r>
            <a:r>
              <a:rPr lang="th-TH" dirty="0">
                <a:effectLst>
                  <a:outerShdw blurRad="38100" dist="38100" dir="2700000" algn="tl">
                    <a:srgbClr val="000000">
                      <a:alpha val="43137"/>
                    </a:srgbClr>
                  </a:outerShdw>
                </a:effectLst>
              </a:rPr>
              <a:t>โดยส่วนนี้จะประกอบด้วย</a:t>
            </a:r>
          </a:p>
          <a:p>
            <a:pPr lvl="1" algn="just"/>
            <a:r>
              <a:rPr lang="th-TH"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Position </a:t>
            </a:r>
            <a:r>
              <a:rPr lang="th-TH" dirty="0">
                <a:effectLst>
                  <a:outerShdw blurRad="38100" dist="38100" dir="2700000" algn="tl">
                    <a:srgbClr val="000000">
                      <a:alpha val="43137"/>
                    </a:srgbClr>
                  </a:outerShdw>
                </a:effectLst>
              </a:rPr>
              <a:t>คือตำแหน่งที่ต้องการสมัคร</a:t>
            </a:r>
          </a:p>
          <a:p>
            <a:pPr lvl="1" algn="just"/>
            <a:r>
              <a:rPr lang="en-US" dirty="0" smtClean="0">
                <a:effectLst>
                  <a:outerShdw blurRad="38100" dist="38100" dir="2700000" algn="tl">
                    <a:srgbClr val="000000">
                      <a:alpha val="43137"/>
                    </a:srgbClr>
                  </a:outerShdw>
                </a:effectLst>
              </a:rPr>
              <a:t>Address </a:t>
            </a:r>
            <a:r>
              <a:rPr lang="th-TH" dirty="0">
                <a:effectLst>
                  <a:outerShdw blurRad="38100" dist="38100" dir="2700000" algn="tl">
                    <a:srgbClr val="000000">
                      <a:alpha val="43137"/>
                    </a:srgbClr>
                  </a:outerShdw>
                </a:effectLst>
              </a:rPr>
              <a:t>คือที่อยู่ของผู้สมัคร</a:t>
            </a:r>
          </a:p>
          <a:p>
            <a:pPr lvl="1" algn="just"/>
            <a:r>
              <a:rPr lang="en-US" dirty="0" smtClean="0">
                <a:effectLst>
                  <a:outerShdw blurRad="38100" dist="38100" dir="2700000" algn="tl">
                    <a:srgbClr val="000000">
                      <a:alpha val="43137"/>
                    </a:srgbClr>
                  </a:outerShdw>
                </a:effectLst>
              </a:rPr>
              <a:t>Telephone </a:t>
            </a:r>
            <a:r>
              <a:rPr lang="en-US" dirty="0">
                <a:effectLst>
                  <a:outerShdw blurRad="38100" dist="38100" dir="2700000" algn="tl">
                    <a:srgbClr val="000000">
                      <a:alpha val="43137"/>
                    </a:srgbClr>
                  </a:outerShdw>
                </a:effectLst>
              </a:rPr>
              <a:t>Number </a:t>
            </a:r>
            <a:r>
              <a:rPr lang="th-TH" dirty="0">
                <a:effectLst>
                  <a:outerShdw blurRad="38100" dist="38100" dir="2700000" algn="tl">
                    <a:srgbClr val="000000">
                      <a:alpha val="43137"/>
                    </a:srgbClr>
                  </a:outerShdw>
                </a:effectLst>
              </a:rPr>
              <a:t>คือหมายเลขโทรศัพท์ของผู้สมัคร</a:t>
            </a:r>
          </a:p>
          <a:p>
            <a:pPr lvl="1" algn="just"/>
            <a:r>
              <a:rPr lang="en-US" dirty="0" smtClean="0">
                <a:effectLst>
                  <a:outerShdw blurRad="38100" dist="38100" dir="2700000" algn="tl">
                    <a:srgbClr val="000000">
                      <a:alpha val="43137"/>
                    </a:srgbClr>
                  </a:outerShdw>
                </a:effectLst>
              </a:rPr>
              <a:t>Name </a:t>
            </a:r>
            <a:r>
              <a:rPr lang="en-US" dirty="0">
                <a:effectLst>
                  <a:outerShdw blurRad="38100" dist="38100" dir="2700000" algn="tl">
                    <a:srgbClr val="000000">
                      <a:alpha val="43137"/>
                    </a:srgbClr>
                  </a:outerShdw>
                </a:effectLst>
              </a:rPr>
              <a:t>of the Candidate </a:t>
            </a:r>
            <a:r>
              <a:rPr lang="th-TH" dirty="0">
                <a:effectLst>
                  <a:outerShdw blurRad="38100" dist="38100" dir="2700000" algn="tl">
                    <a:srgbClr val="000000">
                      <a:alpha val="43137"/>
                    </a:srgbClr>
                  </a:outerShdw>
                </a:effectLst>
              </a:rPr>
              <a:t>คือชื่อของผู้สมัคร (บางฟอร์มชื่อของผู้สมัครจะอยู่ส่วนนี้</a:t>
            </a:r>
            <a:r>
              <a:rPr lang="th-TH" dirty="0" smtClean="0">
                <a:effectLst>
                  <a:outerShdw blurRad="38100" dist="38100" dir="2700000" algn="tl">
                    <a:srgbClr val="000000">
                      <a:alpha val="43137"/>
                    </a:srgbClr>
                  </a:outerShdw>
                </a:effectLst>
              </a:rPr>
              <a:t>)</a:t>
            </a:r>
            <a:endParaRPr lang="th-TH" dirty="0">
              <a:effectLst>
                <a:outerShdw blurRad="38100" dist="38100" dir="2700000" algn="tl">
                  <a:srgbClr val="000000">
                    <a:alpha val="43137"/>
                  </a:srgbClr>
                </a:outerShdw>
              </a:effectLst>
            </a:endParaRPr>
          </a:p>
        </p:txBody>
      </p:sp>
      <p:sp>
        <p:nvSpPr>
          <p:cNvPr id="3" name="ชื่อเรื่อง 2"/>
          <p:cNvSpPr>
            <a:spLocks noGrp="1"/>
          </p:cNvSpPr>
          <p:nvPr>
            <p:ph type="title"/>
          </p:nvPr>
        </p:nvSpPr>
        <p:spPr/>
        <p:txBody>
          <a:bodyPr>
            <a:normAutofit/>
          </a:bodyPr>
          <a:lstStyle/>
          <a:p>
            <a:r>
              <a:rPr lang="th-TH" dirty="0">
                <a:effectLst>
                  <a:outerShdw blurRad="38100" dist="38100" dir="2700000" algn="tl">
                    <a:srgbClr val="000000">
                      <a:alpha val="43137"/>
                    </a:srgbClr>
                  </a:outerShdw>
                </a:effectLst>
              </a:rPr>
              <a:t>เนื้อหาใน </a:t>
            </a:r>
            <a:r>
              <a:rPr lang="en-US" dirty="0" smtClean="0">
                <a:effectLst>
                  <a:outerShdw blurRad="38100" dist="38100" dir="2700000" algn="tl">
                    <a:srgbClr val="000000">
                      <a:alpha val="43137"/>
                    </a:srgbClr>
                  </a:outerShdw>
                </a:effectLst>
              </a:rPr>
              <a:t>Résumé</a:t>
            </a:r>
            <a:endParaRPr lang="th-T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35012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normAutofit/>
          </a:bodyPr>
          <a:lstStyle/>
          <a:p>
            <a:pPr algn="just"/>
            <a:r>
              <a:rPr lang="en-US" b="1" dirty="0"/>
              <a:t>2. Personal Information</a:t>
            </a:r>
            <a:r>
              <a:rPr lang="en-US" dirty="0"/>
              <a:t> </a:t>
            </a:r>
            <a:r>
              <a:rPr lang="th-TH" dirty="0"/>
              <a:t>คือส่วนที่เป็นข้อมูลส่วนตัว ซึ่งควรประกอบด้วย</a:t>
            </a:r>
            <a:endParaRPr lang="en-US" dirty="0"/>
          </a:p>
          <a:p>
            <a:pPr lvl="1" algn="just"/>
            <a:r>
              <a:rPr lang="en-US" dirty="0"/>
              <a:t>Name of the Candidate</a:t>
            </a:r>
            <a:r>
              <a:rPr lang="th-TH" dirty="0"/>
              <a:t> คือชื่อของผู้สมัคร </a:t>
            </a:r>
            <a:r>
              <a:rPr lang="en-US" dirty="0"/>
              <a:t>(</a:t>
            </a:r>
            <a:r>
              <a:rPr lang="th-TH" dirty="0"/>
              <a:t>บางฟอร์มชื่อของผู้สมัครจะอยู่ส่วนนี้</a:t>
            </a:r>
            <a:r>
              <a:rPr lang="en-US" dirty="0"/>
              <a:t>)</a:t>
            </a:r>
          </a:p>
          <a:p>
            <a:pPr lvl="1" algn="just"/>
            <a:r>
              <a:rPr lang="en-US" dirty="0"/>
              <a:t>Age </a:t>
            </a:r>
            <a:r>
              <a:rPr lang="th-TH" dirty="0"/>
              <a:t>คืออายุ</a:t>
            </a:r>
            <a:endParaRPr lang="en-US" dirty="0"/>
          </a:p>
          <a:p>
            <a:pPr lvl="1" algn="just"/>
            <a:r>
              <a:rPr lang="en-US" dirty="0"/>
              <a:t>Height </a:t>
            </a:r>
            <a:r>
              <a:rPr lang="th-TH" dirty="0"/>
              <a:t>คือ</a:t>
            </a:r>
            <a:r>
              <a:rPr lang="th-TH" dirty="0" smtClean="0"/>
              <a:t>ส่วนสูง</a:t>
            </a:r>
            <a:endParaRPr lang="en-US" dirty="0"/>
          </a:p>
          <a:p>
            <a:pPr lvl="1" algn="just"/>
            <a:r>
              <a:rPr lang="en-US" dirty="0"/>
              <a:t>Weight </a:t>
            </a:r>
            <a:r>
              <a:rPr lang="th-TH" dirty="0"/>
              <a:t>คือน้ำหนัก</a:t>
            </a:r>
            <a:endParaRPr lang="en-US" dirty="0"/>
          </a:p>
          <a:p>
            <a:pPr lvl="1" algn="just"/>
            <a:r>
              <a:rPr lang="en-US" dirty="0"/>
              <a:t>Health </a:t>
            </a:r>
            <a:r>
              <a:rPr lang="th-TH" dirty="0"/>
              <a:t>คือสุขภาพ เช่น </a:t>
            </a:r>
            <a:r>
              <a:rPr lang="en-US" dirty="0"/>
              <a:t>good, bad </a:t>
            </a:r>
            <a:r>
              <a:rPr lang="th-TH" dirty="0"/>
              <a:t>เป็นต้น</a:t>
            </a:r>
            <a:endParaRPr lang="en-US" dirty="0"/>
          </a:p>
          <a:p>
            <a:pPr lvl="1" algn="just"/>
            <a:r>
              <a:rPr lang="en-US" dirty="0"/>
              <a:t>Address </a:t>
            </a:r>
            <a:r>
              <a:rPr lang="th-TH" dirty="0"/>
              <a:t>คือที่อยู่ที่สามารถติดต่อได้ของเจ้าของ </a:t>
            </a:r>
            <a:r>
              <a:rPr lang="en-US" dirty="0" smtClean="0"/>
              <a:t>résumé</a:t>
            </a:r>
            <a:endParaRPr lang="en-US" dirty="0"/>
          </a:p>
        </p:txBody>
      </p:sp>
      <p:sp>
        <p:nvSpPr>
          <p:cNvPr id="3" name="ชื่อเรื่อง 2"/>
          <p:cNvSpPr>
            <a:spLocks noGrp="1"/>
          </p:cNvSpPr>
          <p:nvPr>
            <p:ph type="title"/>
          </p:nvPr>
        </p:nvSpPr>
        <p:spPr/>
        <p:txBody>
          <a:bodyPr/>
          <a:lstStyle/>
          <a:p>
            <a:r>
              <a:rPr lang="th-TH" dirty="0">
                <a:effectLst>
                  <a:outerShdw blurRad="38100" dist="38100" dir="2700000" algn="tl">
                    <a:srgbClr val="000000">
                      <a:alpha val="43137"/>
                    </a:srgbClr>
                  </a:outerShdw>
                </a:effectLst>
              </a:rPr>
              <a:t>เนื้อหาใน </a:t>
            </a:r>
            <a:r>
              <a:rPr lang="en-US" dirty="0">
                <a:effectLst>
                  <a:outerShdw blurRad="38100" dist="38100" dir="2700000" algn="tl">
                    <a:srgbClr val="000000">
                      <a:alpha val="43137"/>
                    </a:srgbClr>
                  </a:outerShdw>
                </a:effectLst>
              </a:rPr>
              <a:t>Résumé</a:t>
            </a:r>
            <a:endParaRPr lang="th-TH" dirty="0"/>
          </a:p>
        </p:txBody>
      </p:sp>
    </p:spTree>
    <p:extLst>
      <p:ext uri="{BB962C8B-B14F-4D97-AF65-F5344CB8AC3E}">
        <p14:creationId xmlns:p14="http://schemas.microsoft.com/office/powerpoint/2010/main" val="360269566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lvl="1" algn="just"/>
            <a:r>
              <a:rPr lang="en-US" dirty="0"/>
              <a:t>Date of birth </a:t>
            </a:r>
            <a:r>
              <a:rPr lang="th-TH" dirty="0"/>
              <a:t>คือวัน เดือน ปีเกิด</a:t>
            </a:r>
            <a:endParaRPr lang="en-US" dirty="0"/>
          </a:p>
          <a:p>
            <a:pPr lvl="1" algn="just"/>
            <a:r>
              <a:rPr lang="en-US" dirty="0"/>
              <a:t>Sex </a:t>
            </a:r>
            <a:r>
              <a:rPr lang="th-TH" dirty="0"/>
              <a:t>คือเพศ มี </a:t>
            </a:r>
            <a:r>
              <a:rPr lang="en-US" dirty="0"/>
              <a:t>Male (</a:t>
            </a:r>
            <a:r>
              <a:rPr lang="th-TH" dirty="0"/>
              <a:t>เพศชาย</a:t>
            </a:r>
            <a:r>
              <a:rPr lang="en-US" dirty="0"/>
              <a:t>), </a:t>
            </a:r>
            <a:r>
              <a:rPr lang="th-TH" dirty="0"/>
              <a:t>และ </a:t>
            </a:r>
            <a:r>
              <a:rPr lang="en-US" dirty="0"/>
              <a:t>Female (</a:t>
            </a:r>
            <a:r>
              <a:rPr lang="th-TH" dirty="0"/>
              <a:t>เพศหญิง</a:t>
            </a:r>
            <a:r>
              <a:rPr lang="en-US" dirty="0"/>
              <a:t>)</a:t>
            </a:r>
          </a:p>
          <a:p>
            <a:pPr lvl="1" algn="just"/>
            <a:r>
              <a:rPr lang="en-US" dirty="0"/>
              <a:t>Marital Status </a:t>
            </a:r>
            <a:r>
              <a:rPr lang="th-TH" dirty="0"/>
              <a:t>คือสถานะทางครอบครัว มี </a:t>
            </a:r>
            <a:r>
              <a:rPr lang="en-US" dirty="0"/>
              <a:t>Single (</a:t>
            </a:r>
            <a:r>
              <a:rPr lang="th-TH" dirty="0"/>
              <a:t>โสด</a:t>
            </a:r>
            <a:r>
              <a:rPr lang="en-US" dirty="0"/>
              <a:t>), Divorced (</a:t>
            </a:r>
            <a:r>
              <a:rPr lang="th-TH" dirty="0"/>
              <a:t>หย่าร้าง</a:t>
            </a:r>
            <a:r>
              <a:rPr lang="en-US" dirty="0"/>
              <a:t>), Separated (</a:t>
            </a:r>
            <a:r>
              <a:rPr lang="th-TH" dirty="0"/>
              <a:t>แยกทางกัน</a:t>
            </a:r>
            <a:r>
              <a:rPr lang="en-US" dirty="0"/>
              <a:t>), 	Married (</a:t>
            </a:r>
            <a:r>
              <a:rPr lang="th-TH" dirty="0"/>
              <a:t>แต่งงานแล้ว</a:t>
            </a:r>
            <a:r>
              <a:rPr lang="en-US" dirty="0"/>
              <a:t>), </a:t>
            </a:r>
            <a:r>
              <a:rPr lang="th-TH" dirty="0"/>
              <a:t>และ </a:t>
            </a:r>
            <a:r>
              <a:rPr lang="en-US" dirty="0"/>
              <a:t>Widowed (</a:t>
            </a:r>
            <a:r>
              <a:rPr lang="th-TH" dirty="0"/>
              <a:t>เป็นหม้าย</a:t>
            </a:r>
            <a:r>
              <a:rPr lang="en-US" dirty="0"/>
              <a:t>) </a:t>
            </a:r>
          </a:p>
          <a:p>
            <a:pPr lvl="1" algn="just"/>
            <a:r>
              <a:rPr lang="en-US" dirty="0"/>
              <a:t>Nationality </a:t>
            </a:r>
            <a:r>
              <a:rPr lang="th-TH" dirty="0"/>
              <a:t>คือเชื้อชาติ หรือสัญชาติ เช่น </a:t>
            </a:r>
            <a:r>
              <a:rPr lang="en-US" dirty="0"/>
              <a:t>Thai (</a:t>
            </a:r>
            <a:r>
              <a:rPr lang="th-TH" dirty="0"/>
              <a:t>ไทย</a:t>
            </a:r>
            <a:r>
              <a:rPr lang="en-US" dirty="0"/>
              <a:t>), Japanese (</a:t>
            </a:r>
            <a:r>
              <a:rPr lang="th-TH" dirty="0"/>
              <a:t>ญี่ปุ่น</a:t>
            </a:r>
            <a:r>
              <a:rPr lang="en-US" dirty="0"/>
              <a:t>)</a:t>
            </a:r>
          </a:p>
          <a:p>
            <a:pPr lvl="1" algn="just"/>
            <a:r>
              <a:rPr lang="en-US" dirty="0"/>
              <a:t>Religion </a:t>
            </a:r>
            <a:r>
              <a:rPr lang="th-TH" dirty="0"/>
              <a:t>คือศาสนา มี</a:t>
            </a:r>
            <a:r>
              <a:rPr lang="en-US" dirty="0"/>
              <a:t> Buddhism (</a:t>
            </a:r>
            <a:r>
              <a:rPr lang="th-TH" dirty="0"/>
              <a:t>ศาสนาพุทธ</a:t>
            </a:r>
            <a:r>
              <a:rPr lang="en-US" dirty="0"/>
              <a:t>), Christianity (</a:t>
            </a:r>
            <a:r>
              <a:rPr lang="th-TH" dirty="0"/>
              <a:t>ศาสนาคริสต์</a:t>
            </a:r>
            <a:r>
              <a:rPr lang="en-US" dirty="0"/>
              <a:t>), Islam (</a:t>
            </a:r>
            <a:r>
              <a:rPr lang="th-TH" dirty="0"/>
              <a:t>ศาสนาอิสลาม</a:t>
            </a:r>
            <a:r>
              <a:rPr lang="en-US" dirty="0"/>
              <a:t>) </a:t>
            </a:r>
            <a:r>
              <a:rPr lang="th-TH" dirty="0"/>
              <a:t>เป็น</a:t>
            </a:r>
            <a:r>
              <a:rPr lang="th-TH" dirty="0" smtClean="0"/>
              <a:t>ต้น</a:t>
            </a:r>
            <a:endParaRPr lang="en-US" dirty="0"/>
          </a:p>
        </p:txBody>
      </p:sp>
      <p:sp>
        <p:nvSpPr>
          <p:cNvPr id="3" name="ชื่อเรื่อง 2"/>
          <p:cNvSpPr>
            <a:spLocks noGrp="1"/>
          </p:cNvSpPr>
          <p:nvPr>
            <p:ph type="title"/>
          </p:nvPr>
        </p:nvSpPr>
        <p:spPr/>
        <p:txBody>
          <a:bodyPr/>
          <a:lstStyle/>
          <a:p>
            <a:r>
              <a:rPr lang="th-TH" dirty="0">
                <a:effectLst>
                  <a:outerShdw blurRad="38100" dist="38100" dir="2700000" algn="tl">
                    <a:srgbClr val="000000">
                      <a:alpha val="43137"/>
                    </a:srgbClr>
                  </a:outerShdw>
                </a:effectLst>
              </a:rPr>
              <a:t>เนื้อหาใน </a:t>
            </a:r>
            <a:r>
              <a:rPr lang="en-US" dirty="0">
                <a:effectLst>
                  <a:outerShdw blurRad="38100" dist="38100" dir="2700000" algn="tl">
                    <a:srgbClr val="000000">
                      <a:alpha val="43137"/>
                    </a:srgbClr>
                  </a:outerShdw>
                </a:effectLst>
              </a:rPr>
              <a:t>Résumé</a:t>
            </a:r>
            <a:endParaRPr lang="th-TH" dirty="0"/>
          </a:p>
        </p:txBody>
      </p:sp>
    </p:spTree>
    <p:extLst>
      <p:ext uri="{BB962C8B-B14F-4D97-AF65-F5344CB8AC3E}">
        <p14:creationId xmlns:p14="http://schemas.microsoft.com/office/powerpoint/2010/main" val="137994540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en-US" sz="2800" b="1" dirty="0"/>
              <a:t>3. Education</a:t>
            </a:r>
            <a:r>
              <a:rPr lang="en-US" sz="2800" dirty="0"/>
              <a:t> </a:t>
            </a:r>
            <a:r>
              <a:rPr lang="th-TH" sz="2800" dirty="0"/>
              <a:t>คือประวัติการศึกษา โดยส่วนนี้ถือว่าเป็นส่วนที่มีความสำคัญไม่แพ้ส่วนที่เป็นประสบการณ์เลยทีเดียว ดังนั้นส่วนนี้จึงควรเน้นเป็นพิเศษ โดยการศึกษาควรจะเรียงจากวุฒิสูงสุดไปหาวุฒิที่ต่ำกว่า ซึ่งการเรียงควรเรียง ดังนี้</a:t>
            </a:r>
            <a:endParaRPr lang="en-US" sz="1800" dirty="0"/>
          </a:p>
          <a:p>
            <a:pPr lvl="1" algn="just"/>
            <a:r>
              <a:rPr lang="th-TH" dirty="0"/>
              <a:t>เรียงวุฒิที่จบสูงสุดไปหาต่ำกว่า เช่น </a:t>
            </a:r>
            <a:r>
              <a:rPr lang="en-US" dirty="0"/>
              <a:t>M.A. English, B.A. English</a:t>
            </a:r>
            <a:endParaRPr lang="en-US" sz="1600" dirty="0"/>
          </a:p>
          <a:p>
            <a:pPr lvl="1" algn="just"/>
            <a:r>
              <a:rPr lang="en-US" dirty="0"/>
              <a:t>Major Subject </a:t>
            </a:r>
            <a:r>
              <a:rPr lang="th-TH" dirty="0"/>
              <a:t>คือวิชาเอกที่จบ</a:t>
            </a:r>
            <a:endParaRPr lang="en-US" sz="1600" dirty="0"/>
          </a:p>
          <a:p>
            <a:pPr lvl="1" algn="just"/>
            <a:r>
              <a:rPr lang="en-US" dirty="0"/>
              <a:t>School, Institution, University </a:t>
            </a:r>
            <a:r>
              <a:rPr lang="th-TH" dirty="0"/>
              <a:t>คือสถาบันการศึกษาที่จบมา</a:t>
            </a:r>
            <a:endParaRPr lang="en-US" sz="1600" dirty="0"/>
          </a:p>
          <a:p>
            <a:pPr lvl="1" algn="just"/>
            <a:r>
              <a:rPr lang="en-US" dirty="0"/>
              <a:t>Date of Graduation </a:t>
            </a:r>
            <a:r>
              <a:rPr lang="th-TH" dirty="0"/>
              <a:t>ระบุปีที่จบการศึกษา หรือช่วงเวลาที่เรียน</a:t>
            </a:r>
            <a:endParaRPr lang="en-US" sz="1600" dirty="0"/>
          </a:p>
          <a:p>
            <a:pPr algn="just"/>
            <a:endParaRPr lang="th-TH" dirty="0"/>
          </a:p>
        </p:txBody>
      </p:sp>
      <p:sp>
        <p:nvSpPr>
          <p:cNvPr id="3" name="ชื่อเรื่อง 2"/>
          <p:cNvSpPr>
            <a:spLocks noGrp="1"/>
          </p:cNvSpPr>
          <p:nvPr>
            <p:ph type="title"/>
          </p:nvPr>
        </p:nvSpPr>
        <p:spPr/>
        <p:txBody>
          <a:bodyPr/>
          <a:lstStyle/>
          <a:p>
            <a:r>
              <a:rPr lang="th-TH" dirty="0">
                <a:effectLst>
                  <a:outerShdw blurRad="38100" dist="38100" dir="2700000" algn="tl">
                    <a:srgbClr val="000000">
                      <a:alpha val="43137"/>
                    </a:srgbClr>
                  </a:outerShdw>
                </a:effectLst>
              </a:rPr>
              <a:t>เนื้อหาใน </a:t>
            </a:r>
            <a:r>
              <a:rPr lang="en-US" dirty="0">
                <a:effectLst>
                  <a:outerShdw blurRad="38100" dist="38100" dir="2700000" algn="tl">
                    <a:srgbClr val="000000">
                      <a:alpha val="43137"/>
                    </a:srgbClr>
                  </a:outerShdw>
                </a:effectLst>
              </a:rPr>
              <a:t>Résumé</a:t>
            </a:r>
            <a:endParaRPr lang="th-TH" dirty="0"/>
          </a:p>
        </p:txBody>
      </p:sp>
    </p:spTree>
    <p:extLst>
      <p:ext uri="{BB962C8B-B14F-4D97-AF65-F5344CB8AC3E}">
        <p14:creationId xmlns:p14="http://schemas.microsoft.com/office/powerpoint/2010/main" val="314045929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เนื้อหา 1"/>
          <p:cNvSpPr>
            <a:spLocks noGrp="1"/>
          </p:cNvSpPr>
          <p:nvPr>
            <p:ph idx="1"/>
          </p:nvPr>
        </p:nvSpPr>
        <p:spPr/>
        <p:txBody>
          <a:bodyPr/>
          <a:lstStyle/>
          <a:p>
            <a:pPr algn="just"/>
            <a:r>
              <a:rPr lang="en-US" b="1" dirty="0"/>
              <a:t>4. Job Experience</a:t>
            </a:r>
            <a:r>
              <a:rPr lang="th-TH" dirty="0"/>
              <a:t> คือส่วนที่ว่าด้วยประสบการณ์การทำงาน โดยส่วนนี้ถือว่าเป็นส่วนสำคัญ โดยเฉพาะกับคนที่เคยทำงานมาก่อน หรือมีประสบการณ์การทำงาน หรือการฝึกอบรมมาก่อน ดังนั้นส่วนนี้จึงถือเป็นข้อได้เปรียบหรือเสียเปรียบสำหรับผู้สมัคร ถ้านำประสบการณ์การทำงานไม่ว่าจะเป็น </a:t>
            </a:r>
            <a:r>
              <a:rPr lang="en-US" dirty="0"/>
              <a:t>Full Time </a:t>
            </a:r>
            <a:r>
              <a:rPr lang="th-TH" dirty="0"/>
              <a:t>หรือ</a:t>
            </a:r>
            <a:r>
              <a:rPr lang="en-US" dirty="0"/>
              <a:t> Part Time </a:t>
            </a:r>
            <a:r>
              <a:rPr lang="th-TH" dirty="0"/>
              <a:t>มาเขียนให้ดีและเด่นพอ โอกาสในการได้รับเลือกเข้าทำงานย่อมมีมากแน่นอน การเขียนประสบการณ์การทำงาน หรือการฝึกงานควรจะเริ่มจากตำแหน่งงานหรือปีที่ทำงานล่าสุดไปหาอดีตโดยเริ่มจาก</a:t>
            </a:r>
            <a:endParaRPr lang="en-US" dirty="0"/>
          </a:p>
          <a:p>
            <a:pPr lvl="1" algn="just"/>
            <a:r>
              <a:rPr lang="en-US" dirty="0"/>
              <a:t>Year </a:t>
            </a:r>
            <a:r>
              <a:rPr lang="th-TH" dirty="0"/>
              <a:t>คือเริ่มจาก พ.ศ. ก่อน</a:t>
            </a:r>
            <a:endParaRPr lang="en-US" dirty="0"/>
          </a:p>
          <a:p>
            <a:pPr lvl="1" algn="just"/>
            <a:r>
              <a:rPr lang="en-US" dirty="0"/>
              <a:t>Position </a:t>
            </a:r>
            <a:r>
              <a:rPr lang="th-TH" dirty="0"/>
              <a:t>ตามมาด้วยตำแหน่งงานที่เคยทำ หรือกำลังทำ</a:t>
            </a:r>
            <a:endParaRPr lang="en-US" dirty="0"/>
          </a:p>
          <a:p>
            <a:pPr lvl="1" algn="just"/>
            <a:r>
              <a:rPr lang="en-US" dirty="0"/>
              <a:t>Name of a Company </a:t>
            </a:r>
            <a:r>
              <a:rPr lang="th-TH" dirty="0"/>
              <a:t>คือที่อยู่ของสถานที่ที่เคยทำงาน </a:t>
            </a:r>
            <a:endParaRPr lang="en-US" dirty="0"/>
          </a:p>
          <a:p>
            <a:pPr algn="just"/>
            <a:endParaRPr lang="th-TH" dirty="0"/>
          </a:p>
        </p:txBody>
      </p:sp>
      <p:sp>
        <p:nvSpPr>
          <p:cNvPr id="3" name="ชื่อเรื่อง 2"/>
          <p:cNvSpPr>
            <a:spLocks noGrp="1"/>
          </p:cNvSpPr>
          <p:nvPr>
            <p:ph type="title"/>
          </p:nvPr>
        </p:nvSpPr>
        <p:spPr/>
        <p:txBody>
          <a:bodyPr/>
          <a:lstStyle/>
          <a:p>
            <a:r>
              <a:rPr lang="th-TH" dirty="0">
                <a:effectLst>
                  <a:outerShdw blurRad="38100" dist="38100" dir="2700000" algn="tl">
                    <a:srgbClr val="000000">
                      <a:alpha val="43137"/>
                    </a:srgbClr>
                  </a:outerShdw>
                </a:effectLst>
              </a:rPr>
              <a:t>เนื้อหาใน </a:t>
            </a:r>
            <a:r>
              <a:rPr lang="en-US" dirty="0">
                <a:effectLst>
                  <a:outerShdw blurRad="38100" dist="38100" dir="2700000" algn="tl">
                    <a:srgbClr val="000000">
                      <a:alpha val="43137"/>
                    </a:srgbClr>
                  </a:outerShdw>
                </a:effectLst>
              </a:rPr>
              <a:t>Résumé</a:t>
            </a:r>
            <a:endParaRPr lang="th-TH" dirty="0"/>
          </a:p>
        </p:txBody>
      </p:sp>
    </p:spTree>
    <p:extLst>
      <p:ext uri="{BB962C8B-B14F-4D97-AF65-F5344CB8AC3E}">
        <p14:creationId xmlns:p14="http://schemas.microsoft.com/office/powerpoint/2010/main" val="890363348"/>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กระดาษ">
  <a:themeElements>
    <a:clrScheme name="ปกแข็ง">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กระดาษ">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กระดาษ">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TotalTime>
  <Words>1099</Words>
  <Application>Microsoft Office PowerPoint</Application>
  <PresentationFormat>นำเสนอทางหน้าจอ (4:3)</PresentationFormat>
  <Paragraphs>97</Paragraphs>
  <Slides>24</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24</vt:i4>
      </vt:variant>
    </vt:vector>
  </HeadingPairs>
  <TitlesOfParts>
    <vt:vector size="25" baseType="lpstr">
      <vt:lpstr>กระดาษ</vt:lpstr>
      <vt:lpstr>Unit 3</vt:lpstr>
      <vt:lpstr>How to write resume?</vt:lpstr>
      <vt:lpstr>How to write resume?</vt:lpstr>
      <vt:lpstr>ข้อควรจำในการเขียน Résumé or Curriculum Vitae</vt:lpstr>
      <vt:lpstr>เนื้อหาใน Résumé</vt:lpstr>
      <vt:lpstr>เนื้อหาใน Résumé</vt:lpstr>
      <vt:lpstr>เนื้อหาใน Résumé</vt:lpstr>
      <vt:lpstr>เนื้อหาใน Résumé</vt:lpstr>
      <vt:lpstr>เนื้อหาใน Résumé</vt:lpstr>
      <vt:lpstr>เนื้อหาใน Résumé</vt:lpstr>
      <vt:lpstr>Taking note: Memo, Notice and  Announcement</vt:lpstr>
      <vt:lpstr>Memorandum format </vt:lpstr>
      <vt:lpstr>Purpose </vt:lpstr>
      <vt:lpstr>Summary </vt:lpstr>
      <vt:lpstr>Background/discussion </vt:lpstr>
      <vt:lpstr>Conclusion/action </vt:lpstr>
      <vt:lpstr>Example of a memo</vt:lpstr>
      <vt:lpstr>Memo</vt:lpstr>
      <vt:lpstr>Basic Principles When Writing Memos</vt:lpstr>
      <vt:lpstr>Basic Principles When Writing Memos</vt:lpstr>
      <vt:lpstr>Check your knowledge Are these statements are TRUE or FALSE?</vt:lpstr>
      <vt:lpstr>Notice </vt:lpstr>
      <vt:lpstr>Announcement</vt:lpstr>
      <vt:lpstr>Read this Notice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User</dc:creator>
  <cp:lastModifiedBy>User</cp:lastModifiedBy>
  <cp:revision>5</cp:revision>
  <dcterms:created xsi:type="dcterms:W3CDTF">2012-07-14T18:07:42Z</dcterms:created>
  <dcterms:modified xsi:type="dcterms:W3CDTF">2012-07-14T18:32:56Z</dcterms:modified>
</cp:coreProperties>
</file>